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uli"/>
      <p:regular r:id="rId33"/>
      <p:bold r:id="rId34"/>
      <p:italic r:id="rId35"/>
      <p:boldItalic r:id="rId36"/>
    </p:embeddedFont>
    <p:embeddedFont>
      <p:font typeface="Nixie One"/>
      <p:regular r:id="rId37"/>
    </p:embeddedFont>
    <p:embeddedFont>
      <p:font typeface="Helvetica Neu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Vijaypriya Ganesan"/>
  <p:cmAuthor clrIdx="1" id="1" initials="" lastIdx="1" name="Ivy Zeled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5.xml"/><Relationship Id="rId41" Type="http://schemas.openxmlformats.org/officeDocument/2006/relationships/font" Target="fonts/HelveticaNeue-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uli-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uli-italic.fntdata"/><Relationship Id="rId12" Type="http://schemas.openxmlformats.org/officeDocument/2006/relationships/slide" Target="slides/slide7.xml"/><Relationship Id="rId34" Type="http://schemas.openxmlformats.org/officeDocument/2006/relationships/font" Target="fonts/Muli-bold.fntdata"/><Relationship Id="rId15" Type="http://schemas.openxmlformats.org/officeDocument/2006/relationships/slide" Target="slides/slide10.xml"/><Relationship Id="rId37" Type="http://schemas.openxmlformats.org/officeDocument/2006/relationships/font" Target="fonts/NixieOne-regular.fntdata"/><Relationship Id="rId14" Type="http://schemas.openxmlformats.org/officeDocument/2006/relationships/slide" Target="slides/slide9.xml"/><Relationship Id="rId36" Type="http://schemas.openxmlformats.org/officeDocument/2006/relationships/font" Target="fonts/Muli-boldItalic.fntdata"/><Relationship Id="rId17" Type="http://schemas.openxmlformats.org/officeDocument/2006/relationships/slide" Target="slides/slide12.xml"/><Relationship Id="rId39" Type="http://schemas.openxmlformats.org/officeDocument/2006/relationships/font" Target="fonts/HelveticaNeue-bold.fntdata"/><Relationship Id="rId16" Type="http://schemas.openxmlformats.org/officeDocument/2006/relationships/slide" Target="slides/slide11.xml"/><Relationship Id="rId38" Type="http://schemas.openxmlformats.org/officeDocument/2006/relationships/font" Target="fonts/HelveticaNeue-regular.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5-05T17:39:00.537">
    <p:pos x="6000" y="0"/>
    <p:text>+izele001@ucr.edu do we have the new blueprints? or do you need help?</p:text>
  </p:cm>
  <p:cm authorId="1" idx="1" dt="2017-05-05T17:35:14.364">
    <p:pos x="6000" y="100"/>
    <p:text>I don't need help. They're almost ready. I'll put them in before I leave to go to Riverside - though I'll probably leave one of these old blueprints (the nicer one) to talk about how we might like to get it in the bottom of the shoe in the future if we can get shoes specially made or something like that.</p:text>
  </p:cm>
  <p:cm authorId="0" idx="2" dt="2017-05-05T17:39:00.537">
    <p:pos x="6000" y="200"/>
    <p:text>ok!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1d38775c91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d38775c9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1d2ab1169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d2ab116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1d2ab1169b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d2ab116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1f37dead20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f37dead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1f384d9d99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f384d9d9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1f384d9d99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f384d9d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1f3bb63cfd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f3bb63c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1f3bb63cfd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f3bb63c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1d2a53b08a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d2a53b08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1d2a53b08a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d2a53b08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1d2a53b08a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d2a53b08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1d2538b098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d2538b0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1d2538b098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d2538b09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1f39471cc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f39471c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1b3bcae9a2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b3bcae9a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1d38775c91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d38775c9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3919993" y="3977033"/>
            <a:ext cx="1303500" cy="1128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 name="Google Shape;10;p2"/>
          <p:cNvSpPr/>
          <p:nvPr/>
        </p:nvSpPr>
        <p:spPr>
          <a:xfrm rot="5400000">
            <a:off x="3809057" y="-81000"/>
            <a:ext cx="1525500" cy="1761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Google Shape;11;p2"/>
          <p:cNvSpPr txBox="1"/>
          <p:nvPr>
            <p:ph type="ctrTitle"/>
          </p:nvPr>
        </p:nvSpPr>
        <p:spPr>
          <a:xfrm>
            <a:off x="1400175" y="1991825"/>
            <a:ext cx="6343500" cy="1159800"/>
          </a:xfrm>
          <a:prstGeom prst="rect">
            <a:avLst/>
          </a:prstGeom>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Google Shape;12;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Google Shape;14;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Google Shape;15;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6" name="Google Shape;16;p2"/>
          <p:cNvGrpSpPr/>
          <p:nvPr/>
        </p:nvGrpSpPr>
        <p:grpSpPr>
          <a:xfrm>
            <a:off x="5549153" y="1029780"/>
            <a:ext cx="404640" cy="374059"/>
            <a:chOff x="5975075" y="2327500"/>
            <a:chExt cx="420100" cy="388350"/>
          </a:xfrm>
        </p:grpSpPr>
        <p:sp>
          <p:nvSpPr>
            <p:cNvPr id="17" name="Google Shape;17;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Google Shape;18;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 name="Google Shape;19;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0" name="Google Shape;20;p2"/>
          <p:cNvGrpSpPr/>
          <p:nvPr/>
        </p:nvGrpSpPr>
        <p:grpSpPr>
          <a:xfrm>
            <a:off x="4380526" y="515192"/>
            <a:ext cx="382958" cy="607111"/>
            <a:chOff x="6718575" y="2318625"/>
            <a:chExt cx="256950" cy="407375"/>
          </a:xfrm>
        </p:grpSpPr>
        <p:sp>
          <p:nvSpPr>
            <p:cNvPr id="21" name="Google Shape;21;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Google Shape;22;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Google Shape;23;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Google Shape;26;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 name="Google Shape;29;p2"/>
          <p:cNvGrpSpPr/>
          <p:nvPr/>
        </p:nvGrpSpPr>
        <p:grpSpPr>
          <a:xfrm>
            <a:off x="3199464" y="902959"/>
            <a:ext cx="395018" cy="403297"/>
            <a:chOff x="3951850" y="2985350"/>
            <a:chExt cx="407950" cy="416500"/>
          </a:xfrm>
        </p:grpSpPr>
        <p:sp>
          <p:nvSpPr>
            <p:cNvPr id="30" name="Google Shape;30;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Google Shape;31;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Google Shape;34;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Google Shape;36;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Google Shape;39;p2"/>
          <p:cNvGrpSpPr/>
          <p:nvPr/>
        </p:nvGrpSpPr>
        <p:grpSpPr>
          <a:xfrm>
            <a:off x="5772009" y="4056440"/>
            <a:ext cx="573943" cy="550550"/>
            <a:chOff x="5241175" y="4959100"/>
            <a:chExt cx="539775" cy="517775"/>
          </a:xfrm>
        </p:grpSpPr>
        <p:sp>
          <p:nvSpPr>
            <p:cNvPr id="40" name="Google Shape;40;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Google Shape;41;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Google Shape;42;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Google Shape;43;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Google Shape;45;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Google Shape;46;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7" name="Shape 47"/>
        <p:cNvGrpSpPr/>
        <p:nvPr/>
      </p:nvGrpSpPr>
      <p:grpSpPr>
        <a:xfrm>
          <a:off x="0" y="0"/>
          <a:ext cx="0" cy="0"/>
          <a:chOff x="0" y="0"/>
          <a:chExt cx="0" cy="0"/>
        </a:xfrm>
      </p:grpSpPr>
      <p:sp>
        <p:nvSpPr>
          <p:cNvPr id="48" name="Google Shape;48;p3"/>
          <p:cNvSpPr/>
          <p:nvPr/>
        </p:nvSpPr>
        <p:spPr>
          <a:xfrm flipH="1" rot="10800000">
            <a:off x="-94969" y="303826"/>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 name="Google Shape;49;p3"/>
          <p:cNvSpPr/>
          <p:nvPr/>
        </p:nvSpPr>
        <p:spPr>
          <a:xfrm rot="5400000">
            <a:off x="559400" y="1538825"/>
            <a:ext cx="1788000" cy="2064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 name="Google Shape;50;p3"/>
          <p:cNvSpPr txBox="1"/>
          <p:nvPr>
            <p:ph type="ctrTitle"/>
          </p:nvPr>
        </p:nvSpPr>
        <p:spPr>
          <a:xfrm>
            <a:off x="2743200" y="1735750"/>
            <a:ext cx="5638800" cy="11598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1" name="Google Shape;51;p3"/>
          <p:cNvSpPr txBox="1"/>
          <p:nvPr>
            <p:ph idx="1" type="subTitle"/>
          </p:nvPr>
        </p:nvSpPr>
        <p:spPr>
          <a:xfrm>
            <a:off x="2743200" y="2821004"/>
            <a:ext cx="5696100" cy="784800"/>
          </a:xfrm>
          <a:prstGeom prst="rect">
            <a:avLst/>
          </a:prstGeom>
        </p:spPr>
        <p:txBody>
          <a:bodyPr anchorCtr="0" anchor="t"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3"/>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Google Shape;53;p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Google Shape;54;p3"/>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Google Shape;55;p3"/>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6" name="Google Shape;56;p3"/>
          <p:cNvGrpSpPr/>
          <p:nvPr/>
        </p:nvGrpSpPr>
        <p:grpSpPr>
          <a:xfrm>
            <a:off x="996359" y="1070668"/>
            <a:ext cx="351204" cy="324661"/>
            <a:chOff x="5975075" y="2327500"/>
            <a:chExt cx="420100" cy="388350"/>
          </a:xfrm>
        </p:grpSpPr>
        <p:sp>
          <p:nvSpPr>
            <p:cNvPr id="57" name="Google Shape;57;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Google Shape;59;p3"/>
          <p:cNvSpPr/>
          <p:nvPr/>
        </p:nvSpPr>
        <p:spPr>
          <a:xfrm>
            <a:off x="393600" y="334662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0" name="Google Shape;60;p3"/>
          <p:cNvGrpSpPr/>
          <p:nvPr/>
        </p:nvGrpSpPr>
        <p:grpSpPr>
          <a:xfrm>
            <a:off x="305253" y="553856"/>
            <a:ext cx="247469" cy="392302"/>
            <a:chOff x="6718575" y="2318625"/>
            <a:chExt cx="256950" cy="407375"/>
          </a:xfrm>
        </p:grpSpPr>
        <p:sp>
          <p:nvSpPr>
            <p:cNvPr id="61" name="Google Shape;61;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Google Shape;62;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Google Shape;63;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Google Shape;64;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Google Shape;66;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Google Shape;67;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Google Shape;68;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9" name="Google Shape;69;p3"/>
          <p:cNvGrpSpPr/>
          <p:nvPr/>
        </p:nvGrpSpPr>
        <p:grpSpPr>
          <a:xfrm>
            <a:off x="1419984" y="3634331"/>
            <a:ext cx="342882" cy="350068"/>
            <a:chOff x="3951850" y="2985350"/>
            <a:chExt cx="407950" cy="416500"/>
          </a:xfrm>
        </p:grpSpPr>
        <p:sp>
          <p:nvSpPr>
            <p:cNvPr id="70" name="Google Shape;70;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Google Shape;71;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4" name="Google Shape;74;p3"/>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3"/>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Google Shape;77;p3"/>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Google Shape;78;p3"/>
          <p:cNvSpPr/>
          <p:nvPr/>
        </p:nvSpPr>
        <p:spPr>
          <a:xfrm>
            <a:off x="1019338" y="416705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9" name="Google Shape;79;p3"/>
          <p:cNvGrpSpPr/>
          <p:nvPr/>
        </p:nvGrpSpPr>
        <p:grpSpPr>
          <a:xfrm>
            <a:off x="-50285" y="1452794"/>
            <a:ext cx="624844" cy="599376"/>
            <a:chOff x="5241175" y="4959100"/>
            <a:chExt cx="539775" cy="517775"/>
          </a:xfrm>
        </p:grpSpPr>
        <p:sp>
          <p:nvSpPr>
            <p:cNvPr id="80" name="Google Shape;80;p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Google Shape;81;p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Google Shape;83;p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Google Shape;84;p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Google Shape;85;p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6" name="Google Shape;86;p3"/>
          <p:cNvSpPr/>
          <p:nvPr/>
        </p:nvSpPr>
        <p:spPr>
          <a:xfrm>
            <a:off x="47199" y="4430470"/>
            <a:ext cx="505231" cy="45956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87" name="Shape 87"/>
        <p:cNvGrpSpPr/>
        <p:nvPr/>
      </p:nvGrpSpPr>
      <p:grpSpPr>
        <a:xfrm>
          <a:off x="0" y="0"/>
          <a:ext cx="0" cy="0"/>
          <a:chOff x="0" y="0"/>
          <a:chExt cx="0" cy="0"/>
        </a:xfrm>
      </p:grpSpPr>
      <p:sp>
        <p:nvSpPr>
          <p:cNvPr id="88" name="Google Shape;88;p4"/>
          <p:cNvSpPr/>
          <p:nvPr/>
        </p:nvSpPr>
        <p:spPr>
          <a:xfrm flipH="1" rot="10800000">
            <a:off x="-94969" y="619169"/>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9" name="Google Shape;89;p4"/>
          <p:cNvSpPr/>
          <p:nvPr/>
        </p:nvSpPr>
        <p:spPr>
          <a:xfrm rot="5400000">
            <a:off x="499599" y="1905237"/>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0" name="Google Shape;90;p4"/>
          <p:cNvSpPr txBox="1"/>
          <p:nvPr>
            <p:ph idx="1" type="body"/>
          </p:nvPr>
        </p:nvSpPr>
        <p:spPr>
          <a:xfrm>
            <a:off x="2051200" y="2085600"/>
            <a:ext cx="6282300" cy="819900"/>
          </a:xfrm>
          <a:prstGeom prst="rect">
            <a:avLst/>
          </a:prstGeom>
        </p:spPr>
        <p:txBody>
          <a:bodyPr anchorCtr="0" anchor="ctr" bIns="91425" lIns="91425" spcFirstLastPara="1" rIns="91425" wrap="square" tIns="91425"/>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91" name="Google Shape;91;p4"/>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Google Shape;92;p4"/>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Google Shape;93;p4"/>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Google Shape;94;p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5" name="Google Shape;95;p4"/>
          <p:cNvGrpSpPr/>
          <p:nvPr/>
        </p:nvGrpSpPr>
        <p:grpSpPr>
          <a:xfrm>
            <a:off x="986834" y="1394518"/>
            <a:ext cx="351204" cy="324661"/>
            <a:chOff x="5975075" y="2327500"/>
            <a:chExt cx="420100" cy="388350"/>
          </a:xfrm>
        </p:grpSpPr>
        <p:sp>
          <p:nvSpPr>
            <p:cNvPr id="96" name="Google Shape;96;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Google Shape;97;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8" name="Google Shape;98;p4"/>
          <p:cNvSpPr/>
          <p:nvPr/>
        </p:nvSpPr>
        <p:spPr>
          <a:xfrm>
            <a:off x="203100" y="30227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9" name="Google Shape;99;p4"/>
          <p:cNvGrpSpPr/>
          <p:nvPr/>
        </p:nvGrpSpPr>
        <p:grpSpPr>
          <a:xfrm>
            <a:off x="295728" y="877706"/>
            <a:ext cx="247469" cy="392302"/>
            <a:chOff x="6718575" y="2318625"/>
            <a:chExt cx="256950" cy="407375"/>
          </a:xfrm>
        </p:grpSpPr>
        <p:sp>
          <p:nvSpPr>
            <p:cNvPr id="100" name="Google Shape;100;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Google Shape;101;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Google Shape;102;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Google Shape;103;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Google Shape;104;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Google Shape;105;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Google Shape;106;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Google Shape;107;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8" name="Google Shape;108;p4"/>
          <p:cNvGrpSpPr/>
          <p:nvPr/>
        </p:nvGrpSpPr>
        <p:grpSpPr>
          <a:xfrm>
            <a:off x="1229484" y="3310481"/>
            <a:ext cx="342882" cy="350068"/>
            <a:chOff x="3951850" y="2985350"/>
            <a:chExt cx="407950" cy="416500"/>
          </a:xfrm>
        </p:grpSpPr>
        <p:sp>
          <p:nvSpPr>
            <p:cNvPr id="109" name="Google Shape;109;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Google Shape;110;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Google Shape;111;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Google Shape;112;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 name="Google Shape;113;p4"/>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Google Shape;115;p4"/>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Google Shape;116;p4"/>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4"/>
          <p:cNvSpPr/>
          <p:nvPr/>
        </p:nvSpPr>
        <p:spPr>
          <a:xfrm>
            <a:off x="828838" y="38432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8" name="Google Shape;118;p4"/>
          <p:cNvGrpSpPr/>
          <p:nvPr/>
        </p:nvGrpSpPr>
        <p:grpSpPr>
          <a:xfrm>
            <a:off x="67092" y="1681690"/>
            <a:ext cx="455624" cy="437054"/>
            <a:chOff x="5241175" y="4959100"/>
            <a:chExt cx="539775" cy="517775"/>
          </a:xfrm>
        </p:grpSpPr>
        <p:sp>
          <p:nvSpPr>
            <p:cNvPr id="119" name="Google Shape;119;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Google Shape;120;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Google Shape;124;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Google Shape;125;p4"/>
          <p:cNvSpPr/>
          <p:nvPr/>
        </p:nvSpPr>
        <p:spPr>
          <a:xfrm>
            <a:off x="144926" y="4214500"/>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Google Shape;126;p4"/>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27" name="Shape 127"/>
        <p:cNvGrpSpPr/>
        <p:nvPr/>
      </p:nvGrpSpPr>
      <p:grpSpPr>
        <a:xfrm>
          <a:off x="0" y="0"/>
          <a:ext cx="0" cy="0"/>
          <a:chOff x="0" y="0"/>
          <a:chExt cx="0" cy="0"/>
        </a:xfrm>
      </p:grpSpPr>
      <p:sp>
        <p:nvSpPr>
          <p:cNvPr id="128" name="Google Shape;128;p5"/>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9" name="Google Shape;129;p5"/>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 name="Google Shape;130;p5"/>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1" name="Google Shape;131;p5"/>
          <p:cNvSpPr txBox="1"/>
          <p:nvPr>
            <p:ph idx="1" type="body"/>
          </p:nvPr>
        </p:nvSpPr>
        <p:spPr>
          <a:xfrm>
            <a:off x="1732700" y="2255125"/>
            <a:ext cx="4944300" cy="16599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32" name="Google Shape;132;p5"/>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Google Shape;133;p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Google Shape;134;p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Google Shape;135;p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Google Shape;136;p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Google Shape;137;p5"/>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Google Shape;138;p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Google Shape;139;p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0" name="Google Shape;140;p5"/>
          <p:cNvGrpSpPr/>
          <p:nvPr/>
        </p:nvGrpSpPr>
        <p:grpSpPr>
          <a:xfrm>
            <a:off x="1729784" y="61068"/>
            <a:ext cx="351204" cy="324661"/>
            <a:chOff x="5975075" y="2327500"/>
            <a:chExt cx="420100" cy="388350"/>
          </a:xfrm>
        </p:grpSpPr>
        <p:sp>
          <p:nvSpPr>
            <p:cNvPr id="141" name="Google Shape;141;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Google Shape;142;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3" name="Google Shape;143;p5"/>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Google Shape;144;p5"/>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5" name="Google Shape;145;p5"/>
          <p:cNvGrpSpPr/>
          <p:nvPr/>
        </p:nvGrpSpPr>
        <p:grpSpPr>
          <a:xfrm>
            <a:off x="7354067" y="3426715"/>
            <a:ext cx="455624" cy="437054"/>
            <a:chOff x="5241175" y="4959100"/>
            <a:chExt cx="539775" cy="517775"/>
          </a:xfrm>
        </p:grpSpPr>
        <p:sp>
          <p:nvSpPr>
            <p:cNvPr id="146" name="Google Shape;146;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Google Shape;147;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Google Shape;148;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Google Shape;149;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Google Shape;150;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Google Shape;151;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2" name="Google Shape;152;p5"/>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53" name="Google Shape;153;p5"/>
          <p:cNvGrpSpPr/>
          <p:nvPr/>
        </p:nvGrpSpPr>
        <p:grpSpPr>
          <a:xfrm>
            <a:off x="904276" y="515192"/>
            <a:ext cx="382958" cy="607111"/>
            <a:chOff x="6718575" y="2318625"/>
            <a:chExt cx="256950" cy="407375"/>
          </a:xfrm>
        </p:grpSpPr>
        <p:sp>
          <p:nvSpPr>
            <p:cNvPr id="154" name="Google Shape;154;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Google Shape;155;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Google Shape;156;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Google Shape;157;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Google Shape;158;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Google Shape;159;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Google Shape;160;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Google Shape;161;p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2" name="Google Shape;162;p5"/>
          <p:cNvGrpSpPr/>
          <p:nvPr/>
        </p:nvGrpSpPr>
        <p:grpSpPr>
          <a:xfrm>
            <a:off x="335759" y="1840531"/>
            <a:ext cx="342882" cy="350068"/>
            <a:chOff x="3951850" y="2985350"/>
            <a:chExt cx="407950" cy="416500"/>
          </a:xfrm>
        </p:grpSpPr>
        <p:sp>
          <p:nvSpPr>
            <p:cNvPr id="163" name="Google Shape;163;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Google Shape;164;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Google Shape;165;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Google Shape;166;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7" name="Shape 167"/>
        <p:cNvGrpSpPr/>
        <p:nvPr/>
      </p:nvGrpSpPr>
      <p:grpSpPr>
        <a:xfrm>
          <a:off x="0" y="0"/>
          <a:ext cx="0" cy="0"/>
          <a:chOff x="0" y="0"/>
          <a:chExt cx="0" cy="0"/>
        </a:xfrm>
      </p:grpSpPr>
      <p:sp>
        <p:nvSpPr>
          <p:cNvPr id="168" name="Google Shape;168;p6"/>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9" name="Google Shape;169;p6"/>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0" name="Google Shape;170;p6"/>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1" name="Google Shape;171;p6"/>
          <p:cNvSpPr txBox="1"/>
          <p:nvPr>
            <p:ph idx="1" type="body"/>
          </p:nvPr>
        </p:nvSpPr>
        <p:spPr>
          <a:xfrm>
            <a:off x="1734000" y="2414450"/>
            <a:ext cx="2667300" cy="26637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2" name="Google Shape;172;p6"/>
          <p:cNvSpPr txBox="1"/>
          <p:nvPr>
            <p:ph idx="2" type="body"/>
          </p:nvPr>
        </p:nvSpPr>
        <p:spPr>
          <a:xfrm>
            <a:off x="4562088" y="2414450"/>
            <a:ext cx="2667300" cy="26637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3" name="Google Shape;173;p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Google Shape;174;p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Google Shape;175;p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Google Shape;176;p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77" name="Google Shape;177;p6"/>
          <p:cNvGrpSpPr/>
          <p:nvPr/>
        </p:nvGrpSpPr>
        <p:grpSpPr>
          <a:xfrm>
            <a:off x="1729784" y="61068"/>
            <a:ext cx="351204" cy="324661"/>
            <a:chOff x="5975075" y="2327500"/>
            <a:chExt cx="420100" cy="388350"/>
          </a:xfrm>
        </p:grpSpPr>
        <p:sp>
          <p:nvSpPr>
            <p:cNvPr id="178" name="Google Shape;178;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Google Shape;179;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0" name="Google Shape;180;p6"/>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81" name="Google Shape;181;p6"/>
          <p:cNvGrpSpPr/>
          <p:nvPr/>
        </p:nvGrpSpPr>
        <p:grpSpPr>
          <a:xfrm>
            <a:off x="904276" y="515192"/>
            <a:ext cx="382958" cy="607111"/>
            <a:chOff x="6718575" y="2318625"/>
            <a:chExt cx="256950" cy="407375"/>
          </a:xfrm>
        </p:grpSpPr>
        <p:sp>
          <p:nvSpPr>
            <p:cNvPr id="182" name="Google Shape;182;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Google Shape;183;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Google Shape;184;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Google Shape;185;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Google Shape;186;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Google Shape;187;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Google Shape;188;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Google Shape;189;p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0" name="Google Shape;190;p6"/>
          <p:cNvGrpSpPr/>
          <p:nvPr/>
        </p:nvGrpSpPr>
        <p:grpSpPr>
          <a:xfrm>
            <a:off x="335759" y="1840531"/>
            <a:ext cx="342882" cy="350068"/>
            <a:chOff x="3951850" y="2985350"/>
            <a:chExt cx="407950" cy="416500"/>
          </a:xfrm>
        </p:grpSpPr>
        <p:sp>
          <p:nvSpPr>
            <p:cNvPr id="191" name="Google Shape;191;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Google Shape;192;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Google Shape;193;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Google Shape;194;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5" name="Google Shape;195;p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Google Shape;196;p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Google Shape;197;p6"/>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Google Shape;198;p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Google Shape;199;p6"/>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00" name="Google Shape;200;p6"/>
          <p:cNvGrpSpPr/>
          <p:nvPr/>
        </p:nvGrpSpPr>
        <p:grpSpPr>
          <a:xfrm>
            <a:off x="7354067" y="3426715"/>
            <a:ext cx="455624" cy="437054"/>
            <a:chOff x="5241175" y="4959100"/>
            <a:chExt cx="539775" cy="517775"/>
          </a:xfrm>
        </p:grpSpPr>
        <p:sp>
          <p:nvSpPr>
            <p:cNvPr id="201" name="Google Shape;201;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Google Shape;202;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Google Shape;203;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Google Shape;204;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Google Shape;205;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Google Shape;206;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7" name="Google Shape;207;p6"/>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08" name="Shape 208"/>
        <p:cNvGrpSpPr/>
        <p:nvPr/>
      </p:nvGrpSpPr>
      <p:grpSpPr>
        <a:xfrm>
          <a:off x="0" y="0"/>
          <a:ext cx="0" cy="0"/>
          <a:chOff x="0" y="0"/>
          <a:chExt cx="0" cy="0"/>
        </a:xfrm>
      </p:grpSpPr>
      <p:sp>
        <p:nvSpPr>
          <p:cNvPr id="209" name="Google Shape;209;p7"/>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0" name="Google Shape;210;p7"/>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1" name="Google Shape;211;p7"/>
          <p:cNvSpPr txBox="1"/>
          <p:nvPr>
            <p:ph idx="1" type="body"/>
          </p:nvPr>
        </p:nvSpPr>
        <p:spPr>
          <a:xfrm>
            <a:off x="1732700"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2" name="Google Shape;212;p7"/>
          <p:cNvSpPr txBox="1"/>
          <p:nvPr>
            <p:ph idx="2" type="body"/>
          </p:nvPr>
        </p:nvSpPr>
        <p:spPr>
          <a:xfrm>
            <a:off x="4020972"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3" name="Google Shape;213;p7"/>
          <p:cNvSpPr txBox="1"/>
          <p:nvPr>
            <p:ph idx="3" type="body"/>
          </p:nvPr>
        </p:nvSpPr>
        <p:spPr>
          <a:xfrm>
            <a:off x="6309245"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4" name="Google Shape;214;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Google Shape;215;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Google Shape;216;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Google Shape;217;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18" name="Google Shape;218;p7"/>
          <p:cNvGrpSpPr/>
          <p:nvPr/>
        </p:nvGrpSpPr>
        <p:grpSpPr>
          <a:xfrm>
            <a:off x="1729784" y="61068"/>
            <a:ext cx="351204" cy="324661"/>
            <a:chOff x="5975075" y="2327500"/>
            <a:chExt cx="420100" cy="388350"/>
          </a:xfrm>
        </p:grpSpPr>
        <p:sp>
          <p:nvSpPr>
            <p:cNvPr id="219" name="Google Shape;219;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Google Shape;220;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1" name="Google Shape;221;p7"/>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22" name="Google Shape;222;p7"/>
          <p:cNvGrpSpPr/>
          <p:nvPr/>
        </p:nvGrpSpPr>
        <p:grpSpPr>
          <a:xfrm>
            <a:off x="904276" y="515192"/>
            <a:ext cx="382958" cy="607111"/>
            <a:chOff x="6718575" y="2318625"/>
            <a:chExt cx="256950" cy="407375"/>
          </a:xfrm>
        </p:grpSpPr>
        <p:sp>
          <p:nvSpPr>
            <p:cNvPr id="223" name="Google Shape;223;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Google Shape;224;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Google Shape;225;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Google Shape;226;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Google Shape;227;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Google Shape;228;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Google Shape;229;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Google Shape;230;p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1" name="Google Shape;231;p7"/>
          <p:cNvGrpSpPr/>
          <p:nvPr/>
        </p:nvGrpSpPr>
        <p:grpSpPr>
          <a:xfrm>
            <a:off x="335759" y="1840531"/>
            <a:ext cx="342882" cy="350068"/>
            <a:chOff x="3951850" y="2985350"/>
            <a:chExt cx="407950" cy="416500"/>
          </a:xfrm>
        </p:grpSpPr>
        <p:sp>
          <p:nvSpPr>
            <p:cNvPr id="232" name="Google Shape;232;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Google Shape;233;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Google Shape;234;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Google Shape;235;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6" name="Shape 236"/>
        <p:cNvGrpSpPr/>
        <p:nvPr/>
      </p:nvGrpSpPr>
      <p:grpSpPr>
        <a:xfrm>
          <a:off x="0" y="0"/>
          <a:ext cx="0" cy="0"/>
          <a:chOff x="0" y="0"/>
          <a:chExt cx="0" cy="0"/>
        </a:xfrm>
      </p:grpSpPr>
      <p:sp>
        <p:nvSpPr>
          <p:cNvPr id="237" name="Google Shape;237;p8"/>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8" name="Google Shape;238;p8"/>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9" name="Google Shape;239;p8"/>
          <p:cNvSpPr txBox="1"/>
          <p:nvPr>
            <p:ph type="title"/>
          </p:nvPr>
        </p:nvSpPr>
        <p:spPr>
          <a:xfrm>
            <a:off x="1732700" y="821200"/>
            <a:ext cx="4944300" cy="645300"/>
          </a:xfrm>
          <a:prstGeom prst="rect">
            <a:avLst/>
          </a:prstGeom>
        </p:spPr>
        <p:txBody>
          <a:bodyPr anchorCtr="0" anchor="t"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0" name="Google Shape;240;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Google Shape;241;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Google Shape;242;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Google Shape;243;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44" name="Google Shape;244;p8"/>
          <p:cNvGrpSpPr/>
          <p:nvPr/>
        </p:nvGrpSpPr>
        <p:grpSpPr>
          <a:xfrm>
            <a:off x="1729784" y="61068"/>
            <a:ext cx="351204" cy="324661"/>
            <a:chOff x="5975075" y="2327500"/>
            <a:chExt cx="420100" cy="388350"/>
          </a:xfrm>
        </p:grpSpPr>
        <p:sp>
          <p:nvSpPr>
            <p:cNvPr id="245" name="Google Shape;245;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Google Shape;246;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7" name="Google Shape;247;p8"/>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48" name="Google Shape;248;p8"/>
          <p:cNvGrpSpPr/>
          <p:nvPr/>
        </p:nvGrpSpPr>
        <p:grpSpPr>
          <a:xfrm>
            <a:off x="904276" y="515192"/>
            <a:ext cx="382958" cy="607111"/>
            <a:chOff x="6718575" y="2318625"/>
            <a:chExt cx="256950" cy="407375"/>
          </a:xfrm>
        </p:grpSpPr>
        <p:sp>
          <p:nvSpPr>
            <p:cNvPr id="249" name="Google Shape;249;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Google Shape;250;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Google Shape;251;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Google Shape;252;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Google Shape;253;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Google Shape;254;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Google Shape;255;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Google Shape;256;p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7" name="Google Shape;257;p8"/>
          <p:cNvGrpSpPr/>
          <p:nvPr/>
        </p:nvGrpSpPr>
        <p:grpSpPr>
          <a:xfrm>
            <a:off x="335759" y="1840531"/>
            <a:ext cx="342882" cy="350068"/>
            <a:chOff x="3951850" y="2985350"/>
            <a:chExt cx="407950" cy="416500"/>
          </a:xfrm>
        </p:grpSpPr>
        <p:sp>
          <p:nvSpPr>
            <p:cNvPr id="258" name="Google Shape;258;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Google Shape;259;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Google Shape;260;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Google Shape;261;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2" name="Google Shape;262;p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Google Shape;263;p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Google Shape;264;p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Google Shape;265;p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Google Shape;266;p8"/>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67" name="Google Shape;267;p8"/>
          <p:cNvGrpSpPr/>
          <p:nvPr/>
        </p:nvGrpSpPr>
        <p:grpSpPr>
          <a:xfrm>
            <a:off x="7354067" y="3426715"/>
            <a:ext cx="455624" cy="437054"/>
            <a:chOff x="5241175" y="4959100"/>
            <a:chExt cx="539775" cy="517775"/>
          </a:xfrm>
        </p:grpSpPr>
        <p:sp>
          <p:nvSpPr>
            <p:cNvPr id="268" name="Google Shape;268;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Google Shape;269;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Google Shape;270;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Google Shape;271;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Google Shape;272;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Google Shape;273;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74" name="Google Shape;274;p8"/>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5" name="Shape 275"/>
        <p:cNvGrpSpPr/>
        <p:nvPr/>
      </p:nvGrpSpPr>
      <p:grpSpPr>
        <a:xfrm>
          <a:off x="0" y="0"/>
          <a:ext cx="0" cy="0"/>
          <a:chOff x="0" y="0"/>
          <a:chExt cx="0" cy="0"/>
        </a:xfrm>
      </p:grpSpPr>
      <p:sp>
        <p:nvSpPr>
          <p:cNvPr id="276" name="Google Shape;276;p9"/>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7" name="Google Shape;277;p9"/>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8" name="Google Shape;278;p9"/>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400"/>
              <a:buNone/>
              <a:defRPr/>
            </a:lvl1pPr>
          </a:lstStyle>
          <a:p/>
        </p:txBody>
      </p:sp>
      <p:sp>
        <p:nvSpPr>
          <p:cNvPr id="279" name="Google Shape;279;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Google Shape;280;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1" name="Google Shape;281;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Google Shape;282;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3" name="Google Shape;283;p9"/>
          <p:cNvGrpSpPr/>
          <p:nvPr/>
        </p:nvGrpSpPr>
        <p:grpSpPr>
          <a:xfrm>
            <a:off x="1729784" y="61068"/>
            <a:ext cx="351204" cy="324661"/>
            <a:chOff x="5975075" y="2327500"/>
            <a:chExt cx="420100" cy="388350"/>
          </a:xfrm>
        </p:grpSpPr>
        <p:sp>
          <p:nvSpPr>
            <p:cNvPr id="284" name="Google Shape;284;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Google Shape;285;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6" name="Google Shape;286;p9"/>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7" name="Google Shape;287;p9"/>
          <p:cNvGrpSpPr/>
          <p:nvPr/>
        </p:nvGrpSpPr>
        <p:grpSpPr>
          <a:xfrm>
            <a:off x="904276" y="515192"/>
            <a:ext cx="382958" cy="607111"/>
            <a:chOff x="6718575" y="2318625"/>
            <a:chExt cx="256950" cy="407375"/>
          </a:xfrm>
        </p:grpSpPr>
        <p:sp>
          <p:nvSpPr>
            <p:cNvPr id="288" name="Google Shape;288;p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9" name="Google Shape;289;p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Google Shape;290;p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1" name="Google Shape;291;p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Google Shape;292;p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Google Shape;293;p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4" name="Google Shape;294;p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5" name="Google Shape;295;p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6" name="Google Shape;296;p9"/>
          <p:cNvGrpSpPr/>
          <p:nvPr/>
        </p:nvGrpSpPr>
        <p:grpSpPr>
          <a:xfrm>
            <a:off x="335759" y="1840531"/>
            <a:ext cx="342882" cy="350068"/>
            <a:chOff x="3951850" y="2985350"/>
            <a:chExt cx="407950" cy="416500"/>
          </a:xfrm>
        </p:grpSpPr>
        <p:sp>
          <p:nvSpPr>
            <p:cNvPr id="297" name="Google Shape;297;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Google Shape;298;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Google Shape;299;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Google Shape;300;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01" name="Google Shape;301;p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Google Shape;302;p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Google Shape;303;p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Google Shape;304;p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Google Shape;305;p9"/>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06" name="Google Shape;306;p9"/>
          <p:cNvGrpSpPr/>
          <p:nvPr/>
        </p:nvGrpSpPr>
        <p:grpSpPr>
          <a:xfrm>
            <a:off x="7354067" y="3426715"/>
            <a:ext cx="455624" cy="437054"/>
            <a:chOff x="5241175" y="4959100"/>
            <a:chExt cx="539775" cy="517775"/>
          </a:xfrm>
        </p:grpSpPr>
        <p:sp>
          <p:nvSpPr>
            <p:cNvPr id="307" name="Google Shape;307;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Google Shape;308;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Google Shape;309;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Google Shape;310;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Google Shape;311;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Google Shape;312;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13" name="Google Shape;313;p9"/>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4" name="Shape 314"/>
        <p:cNvGrpSpPr/>
        <p:nvPr/>
      </p:nvGrpSpPr>
      <p:grpSpPr>
        <a:xfrm>
          <a:off x="0" y="0"/>
          <a:ext cx="0" cy="0"/>
          <a:chOff x="0" y="0"/>
          <a:chExt cx="0" cy="0"/>
        </a:xfrm>
      </p:grpSpPr>
      <p:sp>
        <p:nvSpPr>
          <p:cNvPr id="315" name="Google Shape;315;p10"/>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6" name="Google Shape;316;p10"/>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7" name="Google Shape;317;p10"/>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Google Shape;318;p10"/>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Google Shape;319;p10"/>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Google Shape;320;p10"/>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Google Shape;321;p10"/>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Google Shape;322;p10"/>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Google Shape;323;p10"/>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Google Shape;324;p10"/>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18.jpg"/><Relationship Id="rId5"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20.jpg"/><Relationship Id="rId5"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www.youtube.com/watch?v=_RNF4yQJhKs" TargetMode="Externa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0B-k6Ls2ZUlkoeEtwdm16aFFiOUE/view" TargetMode="Externa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14.png"/><Relationship Id="rId6"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10.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11"/>
          <p:cNvSpPr txBox="1"/>
          <p:nvPr>
            <p:ph type="ctrTitle"/>
          </p:nvPr>
        </p:nvSpPr>
        <p:spPr>
          <a:xfrm>
            <a:off x="963175" y="2052225"/>
            <a:ext cx="7755000" cy="141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a:p>
            <a:pPr indent="0" lvl="0" marL="0" rtl="0" algn="l">
              <a:spcBef>
                <a:spcPts val="0"/>
              </a:spcBef>
              <a:spcAft>
                <a:spcPts val="0"/>
              </a:spcAft>
              <a:buNone/>
            </a:pPr>
            <a:r>
              <a:t/>
            </a:r>
            <a:endParaRPr sz="1600"/>
          </a:p>
          <a:p>
            <a:pPr indent="0" lvl="0" marL="5029200" rtl="0" algn="l">
              <a:spcBef>
                <a:spcPts val="0"/>
              </a:spcBef>
              <a:spcAft>
                <a:spcPts val="0"/>
              </a:spcAft>
              <a:buNone/>
            </a:pPr>
            <a:r>
              <a:rPr b="1" lang="en" sz="1600"/>
              <a:t>Engineered by:</a:t>
            </a:r>
            <a:endParaRPr b="1" sz="1600"/>
          </a:p>
          <a:p>
            <a:pPr indent="0" lvl="0" marL="5486400" rtl="0" algn="l">
              <a:spcBef>
                <a:spcPts val="0"/>
              </a:spcBef>
              <a:spcAft>
                <a:spcPts val="0"/>
              </a:spcAft>
              <a:buNone/>
            </a:pPr>
            <a:r>
              <a:rPr lang="en" sz="1400"/>
              <a:t>Khaleel Karim</a:t>
            </a:r>
            <a:endParaRPr sz="1400"/>
          </a:p>
          <a:p>
            <a:pPr indent="0" lvl="0" marL="5486400" algn="l">
              <a:spcBef>
                <a:spcPts val="0"/>
              </a:spcBef>
              <a:spcAft>
                <a:spcPts val="0"/>
              </a:spcAft>
              <a:buNone/>
            </a:pPr>
            <a:r>
              <a:rPr lang="en" sz="1400"/>
              <a:t>Ivy Zeledon</a:t>
            </a:r>
            <a:endParaRPr sz="1400"/>
          </a:p>
          <a:p>
            <a:pPr indent="0" lvl="0" marL="5486400" algn="l">
              <a:spcBef>
                <a:spcPts val="0"/>
              </a:spcBef>
              <a:spcAft>
                <a:spcPts val="0"/>
              </a:spcAft>
              <a:buNone/>
            </a:pPr>
            <a:r>
              <a:rPr lang="en" sz="1400"/>
              <a:t>Tiffany Vuong</a:t>
            </a:r>
            <a:endParaRPr sz="1400"/>
          </a:p>
          <a:p>
            <a:pPr indent="0" lvl="0" marL="5486400" algn="l">
              <a:spcBef>
                <a:spcPts val="0"/>
              </a:spcBef>
              <a:spcAft>
                <a:spcPts val="0"/>
              </a:spcAft>
              <a:buNone/>
            </a:pPr>
            <a:r>
              <a:rPr lang="en" sz="1400"/>
              <a:t>Chrisentia Sutardji</a:t>
            </a:r>
            <a:endParaRPr sz="1400"/>
          </a:p>
          <a:p>
            <a:pPr indent="0" lvl="0" marL="5486400" rtl="0" algn="l">
              <a:spcBef>
                <a:spcPts val="0"/>
              </a:spcBef>
              <a:spcAft>
                <a:spcPts val="0"/>
              </a:spcAft>
              <a:buNone/>
            </a:pPr>
            <a:r>
              <a:rPr lang="en" sz="1400"/>
              <a:t>Vijayapriya Ganesan</a:t>
            </a:r>
            <a:endParaRPr sz="1400"/>
          </a:p>
          <a:p>
            <a:pPr indent="0" lvl="0" marL="5486400" algn="l">
              <a:spcBef>
                <a:spcPts val="0"/>
              </a:spcBef>
              <a:spcAft>
                <a:spcPts val="0"/>
              </a:spcAft>
              <a:buNone/>
            </a:pPr>
            <a:r>
              <a:t/>
            </a:r>
            <a:endParaRPr sz="1400"/>
          </a:p>
          <a:p>
            <a:pPr indent="457200" lvl="0" marL="4572000" algn="l">
              <a:spcBef>
                <a:spcPts val="0"/>
              </a:spcBef>
              <a:spcAft>
                <a:spcPts val="0"/>
              </a:spcAft>
              <a:buNone/>
            </a:pPr>
            <a:r>
              <a:rPr b="1" lang="en" sz="1600"/>
              <a:t>Consulted by:</a:t>
            </a:r>
            <a:endParaRPr b="1" sz="1600"/>
          </a:p>
          <a:p>
            <a:pPr indent="0" lvl="0" marL="5486400" algn="l">
              <a:spcBef>
                <a:spcPts val="0"/>
              </a:spcBef>
              <a:spcAft>
                <a:spcPts val="0"/>
              </a:spcAft>
              <a:buNone/>
            </a:pPr>
            <a:r>
              <a:rPr lang="en" sz="1400"/>
              <a:t>Amrutha Ravikrishnan</a:t>
            </a:r>
            <a:endParaRPr sz="1400"/>
          </a:p>
          <a:p>
            <a:pPr indent="457200" lvl="0" marL="5029200" algn="l">
              <a:spcBef>
                <a:spcPts val="0"/>
              </a:spcBef>
              <a:spcAft>
                <a:spcPts val="0"/>
              </a:spcAft>
              <a:buNone/>
            </a:pPr>
            <a:r>
              <a:rPr lang="en" sz="1400"/>
              <a:t>Jacqueline Jones</a:t>
            </a:r>
            <a:endParaRPr sz="1400"/>
          </a:p>
        </p:txBody>
      </p:sp>
      <p:sp>
        <p:nvSpPr>
          <p:cNvPr id="330" name="Google Shape;330;p11"/>
          <p:cNvSpPr txBox="1"/>
          <p:nvPr/>
        </p:nvSpPr>
        <p:spPr>
          <a:xfrm>
            <a:off x="397200" y="1952950"/>
            <a:ext cx="4368900" cy="145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5500">
                <a:solidFill>
                  <a:srgbClr val="19BBD5"/>
                </a:solidFill>
                <a:latin typeface="Nixie One"/>
                <a:ea typeface="Nixie One"/>
                <a:cs typeface="Nixie One"/>
                <a:sym typeface="Nixie One"/>
              </a:rPr>
              <a:t>Hermes</a:t>
            </a:r>
            <a:r>
              <a:rPr lang="en" sz="4800">
                <a:solidFill>
                  <a:srgbClr val="19BBD5"/>
                </a:solidFill>
                <a:latin typeface="Nixie One"/>
                <a:ea typeface="Nixie One"/>
                <a:cs typeface="Nixie One"/>
                <a:sym typeface="Nixie One"/>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20"/>
          <p:cNvSpPr txBox="1"/>
          <p:nvPr>
            <p:ph type="title"/>
          </p:nvPr>
        </p:nvSpPr>
        <p:spPr>
          <a:xfrm>
            <a:off x="3089475" y="230750"/>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t>Circuit Diagram</a:t>
            </a:r>
            <a:endParaRPr sz="3000"/>
          </a:p>
        </p:txBody>
      </p:sp>
      <p:pic>
        <p:nvPicPr>
          <p:cNvPr descr="wiring diagram final.png" id="398" name="Google Shape;398;p20"/>
          <p:cNvPicPr preferRelativeResize="0"/>
          <p:nvPr/>
        </p:nvPicPr>
        <p:blipFill>
          <a:blip r:embed="rId3">
            <a:alphaModFix/>
          </a:blip>
          <a:stretch>
            <a:fillRect/>
          </a:stretch>
        </p:blipFill>
        <p:spPr>
          <a:xfrm>
            <a:off x="1565026" y="1372075"/>
            <a:ext cx="6013951" cy="342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21"/>
          <p:cNvSpPr txBox="1"/>
          <p:nvPr/>
        </p:nvSpPr>
        <p:spPr>
          <a:xfrm>
            <a:off x="2405225" y="80850"/>
            <a:ext cx="5562900" cy="76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19BBD5"/>
                </a:solidFill>
                <a:latin typeface="Nixie One"/>
                <a:ea typeface="Nixie One"/>
                <a:cs typeface="Nixie One"/>
                <a:sym typeface="Nixie One"/>
              </a:rPr>
              <a:t>Charging </a:t>
            </a:r>
            <a:r>
              <a:rPr lang="en" sz="3000">
                <a:solidFill>
                  <a:srgbClr val="19BBD5"/>
                </a:solidFill>
                <a:latin typeface="Nixie One"/>
                <a:ea typeface="Nixie One"/>
                <a:cs typeface="Nixie One"/>
                <a:sym typeface="Nixie One"/>
              </a:rPr>
              <a:t>Circuit diagram</a:t>
            </a:r>
            <a:endParaRPr sz="3000">
              <a:solidFill>
                <a:srgbClr val="19BBD5"/>
              </a:solidFill>
              <a:latin typeface="Nixie One"/>
              <a:ea typeface="Nixie One"/>
              <a:cs typeface="Nixie One"/>
              <a:sym typeface="Nixie One"/>
            </a:endParaRPr>
          </a:p>
        </p:txBody>
      </p:sp>
      <p:pic>
        <p:nvPicPr>
          <p:cNvPr descr="IMG803928240.jpg" id="404" name="Google Shape;404;p21"/>
          <p:cNvPicPr preferRelativeResize="0"/>
          <p:nvPr/>
        </p:nvPicPr>
        <p:blipFill>
          <a:blip r:embed="rId3">
            <a:alphaModFix/>
          </a:blip>
          <a:stretch>
            <a:fillRect/>
          </a:stretch>
        </p:blipFill>
        <p:spPr>
          <a:xfrm>
            <a:off x="1249450" y="955200"/>
            <a:ext cx="6868176" cy="374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22"/>
          <p:cNvSpPr txBox="1"/>
          <p:nvPr/>
        </p:nvSpPr>
        <p:spPr>
          <a:xfrm>
            <a:off x="2380575" y="92100"/>
            <a:ext cx="6094500" cy="596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19BBD5"/>
                </a:solidFill>
                <a:latin typeface="Nixie One"/>
                <a:ea typeface="Nixie One"/>
                <a:cs typeface="Nixie One"/>
                <a:sym typeface="Nixie One"/>
              </a:rPr>
              <a:t>Charging circuit PCB layout</a:t>
            </a:r>
            <a:endParaRPr sz="3000">
              <a:solidFill>
                <a:srgbClr val="19BBD5"/>
              </a:solidFill>
              <a:latin typeface="Nixie One"/>
              <a:ea typeface="Nixie One"/>
              <a:cs typeface="Nixie One"/>
              <a:sym typeface="Nixie One"/>
            </a:endParaRPr>
          </a:p>
        </p:txBody>
      </p:sp>
      <p:pic>
        <p:nvPicPr>
          <p:cNvPr descr="17909220_1313200352097217_869952647_n.png" id="410" name="Google Shape;410;p22"/>
          <p:cNvPicPr preferRelativeResize="0"/>
          <p:nvPr/>
        </p:nvPicPr>
        <p:blipFill>
          <a:blip r:embed="rId3">
            <a:alphaModFix/>
          </a:blip>
          <a:stretch>
            <a:fillRect/>
          </a:stretch>
        </p:blipFill>
        <p:spPr>
          <a:xfrm>
            <a:off x="1872900" y="785000"/>
            <a:ext cx="5853551" cy="4150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descr="sn4.jpg" id="415" name="Google Shape;415;p23"/>
          <p:cNvPicPr preferRelativeResize="0"/>
          <p:nvPr/>
        </p:nvPicPr>
        <p:blipFill>
          <a:blip r:embed="rId3">
            <a:alphaModFix/>
          </a:blip>
          <a:stretch>
            <a:fillRect/>
          </a:stretch>
        </p:blipFill>
        <p:spPr>
          <a:xfrm flipH="1">
            <a:off x="254759" y="2425175"/>
            <a:ext cx="1597069" cy="2420297"/>
          </a:xfrm>
          <a:prstGeom prst="rect">
            <a:avLst/>
          </a:prstGeom>
          <a:noFill/>
          <a:ln cap="flat" cmpd="sng" w="228600">
            <a:solidFill>
              <a:srgbClr val="000000"/>
            </a:solidFill>
            <a:prstDash val="solid"/>
            <a:round/>
            <a:headEnd len="sm" w="sm" type="none"/>
            <a:tailEnd len="sm" w="sm" type="none"/>
          </a:ln>
        </p:spPr>
      </p:pic>
      <p:sp>
        <p:nvSpPr>
          <p:cNvPr id="416" name="Google Shape;416;p23"/>
          <p:cNvSpPr txBox="1"/>
          <p:nvPr/>
        </p:nvSpPr>
        <p:spPr>
          <a:xfrm>
            <a:off x="2073125" y="406750"/>
            <a:ext cx="7337400" cy="85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600">
                <a:solidFill>
                  <a:srgbClr val="00FFFF"/>
                </a:solidFill>
                <a:latin typeface="Nixie One"/>
                <a:ea typeface="Nixie One"/>
                <a:cs typeface="Nixie One"/>
                <a:sym typeface="Nixie One"/>
              </a:rPr>
              <a:t>Components</a:t>
            </a:r>
            <a:r>
              <a:rPr lang="en" sz="3600">
                <a:solidFill>
                  <a:srgbClr val="00FFFF"/>
                </a:solidFill>
                <a:latin typeface="Nixie One"/>
                <a:ea typeface="Nixie One"/>
                <a:cs typeface="Nixie One"/>
                <a:sym typeface="Nixie One"/>
              </a:rPr>
              <a:t> in shoe</a:t>
            </a:r>
            <a:endParaRPr sz="3600">
              <a:solidFill>
                <a:srgbClr val="00FFFF"/>
              </a:solidFill>
              <a:latin typeface="Nixie One"/>
              <a:ea typeface="Nixie One"/>
              <a:cs typeface="Nixie One"/>
              <a:sym typeface="Nixie One"/>
            </a:endParaRPr>
          </a:p>
        </p:txBody>
      </p:sp>
      <p:pic>
        <p:nvPicPr>
          <p:cNvPr descr="sn1.jpg" id="417" name="Google Shape;417;p23"/>
          <p:cNvPicPr preferRelativeResize="0"/>
          <p:nvPr/>
        </p:nvPicPr>
        <p:blipFill>
          <a:blip r:embed="rId4">
            <a:alphaModFix/>
          </a:blip>
          <a:stretch>
            <a:fillRect/>
          </a:stretch>
        </p:blipFill>
        <p:spPr>
          <a:xfrm flipH="1">
            <a:off x="2341364" y="1409544"/>
            <a:ext cx="1815223" cy="2420256"/>
          </a:xfrm>
          <a:prstGeom prst="rect">
            <a:avLst/>
          </a:prstGeom>
          <a:noFill/>
          <a:ln cap="flat" cmpd="sng" w="228600">
            <a:solidFill>
              <a:srgbClr val="000000"/>
            </a:solidFill>
            <a:prstDash val="solid"/>
            <a:round/>
            <a:headEnd len="sm" w="sm" type="none"/>
            <a:tailEnd len="sm" w="sm" type="none"/>
          </a:ln>
        </p:spPr>
      </p:pic>
      <p:pic>
        <p:nvPicPr>
          <p:cNvPr descr="sn3.jpg" id="418" name="Google Shape;418;p23"/>
          <p:cNvPicPr preferRelativeResize="0"/>
          <p:nvPr/>
        </p:nvPicPr>
        <p:blipFill>
          <a:blip r:embed="rId5">
            <a:alphaModFix/>
          </a:blip>
          <a:stretch>
            <a:fillRect/>
          </a:stretch>
        </p:blipFill>
        <p:spPr>
          <a:xfrm>
            <a:off x="4646125" y="2441046"/>
            <a:ext cx="1815223" cy="2420280"/>
          </a:xfrm>
          <a:prstGeom prst="rect">
            <a:avLst/>
          </a:prstGeom>
          <a:noFill/>
          <a:ln cap="flat" cmpd="sng" w="228600">
            <a:solidFill>
              <a:srgbClr val="000000"/>
            </a:solidFill>
            <a:prstDash val="solid"/>
            <a:round/>
            <a:headEnd len="sm" w="sm" type="none"/>
            <a:tailEnd len="sm" w="sm" type="none"/>
          </a:ln>
        </p:spPr>
      </p:pic>
      <p:pic>
        <p:nvPicPr>
          <p:cNvPr descr="sn2.jpg" id="419" name="Google Shape;419;p23"/>
          <p:cNvPicPr preferRelativeResize="0"/>
          <p:nvPr/>
        </p:nvPicPr>
        <p:blipFill>
          <a:blip r:embed="rId6">
            <a:alphaModFix/>
          </a:blip>
          <a:stretch>
            <a:fillRect/>
          </a:stretch>
        </p:blipFill>
        <p:spPr>
          <a:xfrm>
            <a:off x="6968000" y="1409513"/>
            <a:ext cx="1815223" cy="2420313"/>
          </a:xfrm>
          <a:prstGeom prst="rect">
            <a:avLst/>
          </a:prstGeom>
          <a:noFill/>
          <a:ln cap="flat" cmpd="sng" w="228600">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24"/>
          <p:cNvSpPr txBox="1"/>
          <p:nvPr/>
        </p:nvSpPr>
        <p:spPr>
          <a:xfrm>
            <a:off x="4159400" y="1167775"/>
            <a:ext cx="52500" cy="26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5" name="Google Shape;425;p24"/>
          <p:cNvSpPr txBox="1"/>
          <p:nvPr/>
        </p:nvSpPr>
        <p:spPr>
          <a:xfrm>
            <a:off x="2466775" y="551100"/>
            <a:ext cx="7337400" cy="85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00FFFF"/>
                </a:solidFill>
                <a:latin typeface="Nixie One"/>
                <a:ea typeface="Nixie One"/>
                <a:cs typeface="Nixie One"/>
                <a:sym typeface="Nixie One"/>
              </a:rPr>
              <a:t>Process of making the shoe</a:t>
            </a:r>
            <a:endParaRPr sz="3000">
              <a:solidFill>
                <a:srgbClr val="00FFFF"/>
              </a:solidFill>
              <a:latin typeface="Nixie One"/>
              <a:ea typeface="Nixie One"/>
              <a:cs typeface="Nixie One"/>
              <a:sym typeface="Nixie One"/>
            </a:endParaRPr>
          </a:p>
        </p:txBody>
      </p:sp>
      <p:pic>
        <p:nvPicPr>
          <p:cNvPr descr="3f704a9f0dfb4b829169faae1b24ab9c.jpeg" id="426" name="Google Shape;426;p24"/>
          <p:cNvPicPr preferRelativeResize="0"/>
          <p:nvPr/>
        </p:nvPicPr>
        <p:blipFill>
          <a:blip r:embed="rId3">
            <a:alphaModFix/>
          </a:blip>
          <a:stretch>
            <a:fillRect/>
          </a:stretch>
        </p:blipFill>
        <p:spPr>
          <a:xfrm>
            <a:off x="0" y="1834425"/>
            <a:ext cx="4235600" cy="3293450"/>
          </a:xfrm>
          <a:prstGeom prst="rect">
            <a:avLst/>
          </a:prstGeom>
          <a:noFill/>
          <a:ln>
            <a:noFill/>
          </a:ln>
        </p:spPr>
      </p:pic>
      <p:pic>
        <p:nvPicPr>
          <p:cNvPr descr="38b7c762879944c584d430d8b76cbef1.jpeg" id="427" name="Google Shape;427;p24"/>
          <p:cNvPicPr preferRelativeResize="0"/>
          <p:nvPr/>
        </p:nvPicPr>
        <p:blipFill>
          <a:blip r:embed="rId4">
            <a:alphaModFix/>
          </a:blip>
          <a:stretch>
            <a:fillRect/>
          </a:stretch>
        </p:blipFill>
        <p:spPr>
          <a:xfrm>
            <a:off x="4203800" y="1834417"/>
            <a:ext cx="2470101" cy="3293460"/>
          </a:xfrm>
          <a:prstGeom prst="rect">
            <a:avLst/>
          </a:prstGeom>
          <a:noFill/>
          <a:ln>
            <a:noFill/>
          </a:ln>
        </p:spPr>
      </p:pic>
      <p:pic>
        <p:nvPicPr>
          <p:cNvPr descr="ddbd533ea61e45e0ba93f555561e1e8d.jpeg" id="428" name="Google Shape;428;p24"/>
          <p:cNvPicPr preferRelativeResize="0"/>
          <p:nvPr/>
        </p:nvPicPr>
        <p:blipFill>
          <a:blip r:embed="rId5">
            <a:alphaModFix/>
          </a:blip>
          <a:stretch>
            <a:fillRect/>
          </a:stretch>
        </p:blipFill>
        <p:spPr>
          <a:xfrm>
            <a:off x="6673900" y="1834424"/>
            <a:ext cx="2470101" cy="32934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25"/>
          <p:cNvSpPr txBox="1"/>
          <p:nvPr>
            <p:ph type="title"/>
          </p:nvPr>
        </p:nvSpPr>
        <p:spPr>
          <a:xfrm>
            <a:off x="1732700" y="821200"/>
            <a:ext cx="6822300" cy="6453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3000">
                <a:solidFill>
                  <a:srgbClr val="00FFFF"/>
                </a:solidFill>
              </a:rPr>
              <a:t>Process of making the shoe</a:t>
            </a:r>
            <a:endParaRPr/>
          </a:p>
        </p:txBody>
      </p:sp>
      <p:pic>
        <p:nvPicPr>
          <p:cNvPr descr="763b9d0c0842499e80385d071719e07c.jpeg" id="434" name="Google Shape;434;p25"/>
          <p:cNvPicPr preferRelativeResize="0"/>
          <p:nvPr/>
        </p:nvPicPr>
        <p:blipFill>
          <a:blip r:embed="rId3">
            <a:alphaModFix/>
          </a:blip>
          <a:stretch>
            <a:fillRect/>
          </a:stretch>
        </p:blipFill>
        <p:spPr>
          <a:xfrm>
            <a:off x="152400" y="1618900"/>
            <a:ext cx="2529149" cy="3372199"/>
          </a:xfrm>
          <a:prstGeom prst="rect">
            <a:avLst/>
          </a:prstGeom>
          <a:noFill/>
          <a:ln>
            <a:noFill/>
          </a:ln>
        </p:spPr>
      </p:pic>
      <p:pic>
        <p:nvPicPr>
          <p:cNvPr descr="7436f98c78fe40d0bda360467075ae3d.jpeg" id="435" name="Google Shape;435;p25"/>
          <p:cNvPicPr preferRelativeResize="0"/>
          <p:nvPr/>
        </p:nvPicPr>
        <p:blipFill>
          <a:blip r:embed="rId4">
            <a:alphaModFix/>
          </a:blip>
          <a:stretch>
            <a:fillRect/>
          </a:stretch>
        </p:blipFill>
        <p:spPr>
          <a:xfrm>
            <a:off x="2833949" y="1618900"/>
            <a:ext cx="2529149" cy="3372199"/>
          </a:xfrm>
          <a:prstGeom prst="rect">
            <a:avLst/>
          </a:prstGeom>
          <a:noFill/>
          <a:ln>
            <a:noFill/>
          </a:ln>
        </p:spPr>
      </p:pic>
      <p:pic>
        <p:nvPicPr>
          <p:cNvPr descr="2422508ed6434d15a31012c9886c3b13.jpeg" id="436" name="Google Shape;436;p25"/>
          <p:cNvPicPr preferRelativeResize="0"/>
          <p:nvPr/>
        </p:nvPicPr>
        <p:blipFill>
          <a:blip r:embed="rId5">
            <a:alphaModFix/>
          </a:blip>
          <a:stretch>
            <a:fillRect/>
          </a:stretch>
        </p:blipFill>
        <p:spPr>
          <a:xfrm>
            <a:off x="5515500" y="1618900"/>
            <a:ext cx="3498749" cy="337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26"/>
          <p:cNvSpPr txBox="1"/>
          <p:nvPr>
            <p:ph type="title"/>
          </p:nvPr>
        </p:nvSpPr>
        <p:spPr>
          <a:xfrm>
            <a:off x="2711100" y="387900"/>
            <a:ext cx="5940600" cy="645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Some Data Readings</a:t>
            </a:r>
            <a:endParaRPr/>
          </a:p>
        </p:txBody>
      </p:sp>
      <p:pic>
        <p:nvPicPr>
          <p:cNvPr id="442" name="Google Shape;442;p26" title="Video 1">
            <a:hlinkClick r:id="rId3"/>
          </p:cNvPr>
          <p:cNvPicPr preferRelativeResize="0"/>
          <p:nvPr/>
        </p:nvPicPr>
        <p:blipFill>
          <a:blip r:embed="rId4">
            <a:alphaModFix/>
          </a:blip>
          <a:stretch>
            <a:fillRect/>
          </a:stretch>
        </p:blipFill>
        <p:spPr>
          <a:xfrm>
            <a:off x="2286000" y="1227525"/>
            <a:ext cx="4572000" cy="342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27"/>
          <p:cNvSpPr txBox="1"/>
          <p:nvPr>
            <p:ph type="title"/>
          </p:nvPr>
        </p:nvSpPr>
        <p:spPr>
          <a:xfrm>
            <a:off x="2375625" y="457825"/>
            <a:ext cx="6387900" cy="645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Some Data Readings </a:t>
            </a:r>
            <a:endParaRPr/>
          </a:p>
        </p:txBody>
      </p:sp>
      <p:pic>
        <p:nvPicPr>
          <p:cNvPr descr="150a2ad1ec3d47a7add4057a9b6e81e8.png" id="448" name="Google Shape;448;p27"/>
          <p:cNvPicPr preferRelativeResize="0"/>
          <p:nvPr/>
        </p:nvPicPr>
        <p:blipFill>
          <a:blip r:embed="rId3">
            <a:alphaModFix/>
          </a:blip>
          <a:stretch>
            <a:fillRect/>
          </a:stretch>
        </p:blipFill>
        <p:spPr>
          <a:xfrm>
            <a:off x="1247800" y="1493100"/>
            <a:ext cx="5997949" cy="337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28"/>
          <p:cNvSpPr txBox="1"/>
          <p:nvPr>
            <p:ph type="title"/>
          </p:nvPr>
        </p:nvSpPr>
        <p:spPr>
          <a:xfrm>
            <a:off x="2490825" y="289350"/>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Prototype 2 goal</a:t>
            </a:r>
            <a:endParaRPr/>
          </a:p>
        </p:txBody>
      </p:sp>
      <p:sp>
        <p:nvSpPr>
          <p:cNvPr id="454" name="Google Shape;454;p28"/>
          <p:cNvSpPr txBox="1"/>
          <p:nvPr>
            <p:ph idx="1" type="body"/>
          </p:nvPr>
        </p:nvSpPr>
        <p:spPr>
          <a:xfrm>
            <a:off x="1499450" y="1790325"/>
            <a:ext cx="4944300" cy="1659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19BBD5"/>
              </a:buClr>
              <a:buSzPts val="1800"/>
              <a:buFont typeface="Nixie One"/>
              <a:buChar char="-"/>
            </a:pPr>
            <a:r>
              <a:rPr lang="en" sz="1800">
                <a:solidFill>
                  <a:srgbClr val="19BBD5"/>
                </a:solidFill>
                <a:latin typeface="Nixie One"/>
                <a:ea typeface="Nixie One"/>
                <a:cs typeface="Nixie One"/>
                <a:sym typeface="Nixie One"/>
              </a:rPr>
              <a:t>Better sensors </a:t>
            </a:r>
            <a:endParaRPr sz="1800">
              <a:solidFill>
                <a:srgbClr val="19BBD5"/>
              </a:solidFill>
              <a:latin typeface="Nixie One"/>
              <a:ea typeface="Nixie One"/>
              <a:cs typeface="Nixie One"/>
              <a:sym typeface="Nixie One"/>
            </a:endParaRPr>
          </a:p>
          <a:p>
            <a:pPr indent="-342900" lvl="0" marL="457200" rtl="0">
              <a:spcBef>
                <a:spcPts val="0"/>
              </a:spcBef>
              <a:spcAft>
                <a:spcPts val="0"/>
              </a:spcAft>
              <a:buClr>
                <a:srgbClr val="19BBD5"/>
              </a:buClr>
              <a:buSzPts val="1800"/>
              <a:buFont typeface="Nixie One"/>
              <a:buChar char="-"/>
            </a:pPr>
            <a:r>
              <a:rPr lang="en" sz="1800">
                <a:solidFill>
                  <a:srgbClr val="19BBD5"/>
                </a:solidFill>
                <a:latin typeface="Nixie One"/>
                <a:ea typeface="Nixie One"/>
                <a:cs typeface="Nixie One"/>
                <a:sym typeface="Nixie One"/>
              </a:rPr>
              <a:t>More sensor coverage </a:t>
            </a:r>
            <a:endParaRPr sz="1800">
              <a:solidFill>
                <a:srgbClr val="19BBD5"/>
              </a:solidFill>
              <a:latin typeface="Nixie One"/>
              <a:ea typeface="Nixie One"/>
              <a:cs typeface="Nixie One"/>
              <a:sym typeface="Nixie One"/>
            </a:endParaRPr>
          </a:p>
          <a:p>
            <a:pPr indent="-342900" lvl="0" marL="457200" rtl="0">
              <a:spcBef>
                <a:spcPts val="0"/>
              </a:spcBef>
              <a:spcAft>
                <a:spcPts val="0"/>
              </a:spcAft>
              <a:buClr>
                <a:srgbClr val="19BBD5"/>
              </a:buClr>
              <a:buSzPts val="1800"/>
              <a:buFont typeface="Nixie One"/>
              <a:buChar char="-"/>
            </a:pPr>
            <a:r>
              <a:rPr lang="en" sz="1800">
                <a:solidFill>
                  <a:srgbClr val="19BBD5"/>
                </a:solidFill>
                <a:latin typeface="Nixie One"/>
                <a:ea typeface="Nixie One"/>
                <a:cs typeface="Nixie One"/>
                <a:sym typeface="Nixie One"/>
              </a:rPr>
              <a:t>Weather resistant</a:t>
            </a:r>
            <a:endParaRPr sz="1800">
              <a:solidFill>
                <a:srgbClr val="19BBD5"/>
              </a:solidFill>
              <a:latin typeface="Nixie One"/>
              <a:ea typeface="Nixie One"/>
              <a:cs typeface="Nixie One"/>
              <a:sym typeface="Nixie One"/>
            </a:endParaRPr>
          </a:p>
          <a:p>
            <a:pPr indent="-342900" lvl="0" marL="457200" rtl="0">
              <a:spcBef>
                <a:spcPts val="0"/>
              </a:spcBef>
              <a:spcAft>
                <a:spcPts val="0"/>
              </a:spcAft>
              <a:buClr>
                <a:srgbClr val="19BBD5"/>
              </a:buClr>
              <a:buSzPts val="1800"/>
              <a:buFont typeface="Nixie One"/>
              <a:buChar char="-"/>
            </a:pPr>
            <a:r>
              <a:rPr lang="en" sz="1800">
                <a:solidFill>
                  <a:srgbClr val="19BBD5"/>
                </a:solidFill>
                <a:latin typeface="Nixie One"/>
                <a:ea typeface="Nixie One"/>
                <a:cs typeface="Nixie One"/>
                <a:sym typeface="Nixie One"/>
              </a:rPr>
              <a:t>Fall Detection Alarm system</a:t>
            </a:r>
            <a:endParaRPr sz="1800">
              <a:solidFill>
                <a:srgbClr val="19BBD5"/>
              </a:solidFill>
              <a:latin typeface="Nixie One"/>
              <a:ea typeface="Nixie One"/>
              <a:cs typeface="Nixie One"/>
              <a:sym typeface="Nixie One"/>
            </a:endParaRPr>
          </a:p>
          <a:p>
            <a:pPr indent="0" lvl="0" marL="0" rtl="0">
              <a:spcBef>
                <a:spcPts val="0"/>
              </a:spcBef>
              <a:spcAft>
                <a:spcPts val="0"/>
              </a:spcAft>
              <a:buNone/>
            </a:pPr>
            <a:r>
              <a:t/>
            </a:r>
            <a:endParaRPr sz="1600">
              <a:solidFill>
                <a:srgbClr val="19BBD5"/>
              </a:solidFill>
              <a:latin typeface="Nixie One"/>
              <a:ea typeface="Nixie One"/>
              <a:cs typeface="Nixie One"/>
              <a:sym typeface="Nixie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29"/>
          <p:cNvSpPr txBox="1"/>
          <p:nvPr>
            <p:ph type="title"/>
          </p:nvPr>
        </p:nvSpPr>
        <p:spPr>
          <a:xfrm>
            <a:off x="2986650" y="267025"/>
            <a:ext cx="4944300" cy="645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Investment part</a:t>
            </a:r>
            <a:endParaRPr/>
          </a:p>
        </p:txBody>
      </p:sp>
      <p:sp>
        <p:nvSpPr>
          <p:cNvPr id="460" name="Google Shape;460;p29"/>
          <p:cNvSpPr txBox="1"/>
          <p:nvPr/>
        </p:nvSpPr>
        <p:spPr>
          <a:xfrm>
            <a:off x="1659175" y="1530775"/>
            <a:ext cx="6717900" cy="78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19BBD5"/>
                </a:solidFill>
                <a:latin typeface="Nixie One"/>
                <a:ea typeface="Nixie One"/>
                <a:cs typeface="Nixie One"/>
                <a:sym typeface="Nixie One"/>
              </a:rPr>
              <a:t>-Hermes Smart shoe</a:t>
            </a:r>
            <a:r>
              <a:rPr lang="en" sz="2400">
                <a:solidFill>
                  <a:srgbClr val="19BBD5"/>
                </a:solidFill>
                <a:latin typeface="Nixie One"/>
                <a:ea typeface="Nixie One"/>
                <a:cs typeface="Nixie One"/>
                <a:sym typeface="Nixie One"/>
              </a:rPr>
              <a:t> $399.99</a:t>
            </a:r>
            <a:endParaRPr sz="2400">
              <a:solidFill>
                <a:srgbClr val="19BBD5"/>
              </a:solidFill>
              <a:latin typeface="Nixie One"/>
              <a:ea typeface="Nixie One"/>
              <a:cs typeface="Nixie One"/>
              <a:sym typeface="Nixie One"/>
            </a:endParaRPr>
          </a:p>
          <a:p>
            <a:pPr indent="0" lvl="0" marL="0">
              <a:spcBef>
                <a:spcPts val="0"/>
              </a:spcBef>
              <a:spcAft>
                <a:spcPts val="0"/>
              </a:spcAft>
              <a:buNone/>
            </a:pPr>
            <a:r>
              <a:t/>
            </a:r>
            <a:endParaRPr sz="2400">
              <a:solidFill>
                <a:srgbClr val="19BBD5"/>
              </a:solidFill>
              <a:latin typeface="Nixie One"/>
              <a:ea typeface="Nixie One"/>
              <a:cs typeface="Nixie One"/>
              <a:sym typeface="Nixie One"/>
            </a:endParaRPr>
          </a:p>
          <a:p>
            <a:pPr indent="0" lvl="0" marL="0">
              <a:spcBef>
                <a:spcPts val="0"/>
              </a:spcBef>
              <a:spcAft>
                <a:spcPts val="0"/>
              </a:spcAft>
              <a:buNone/>
            </a:pPr>
            <a:r>
              <a:rPr lang="en" sz="2400">
                <a:solidFill>
                  <a:srgbClr val="19BBD5"/>
                </a:solidFill>
                <a:latin typeface="Nixie One"/>
                <a:ea typeface="Nixie One"/>
                <a:cs typeface="Nixie One"/>
                <a:sym typeface="Nixie One"/>
              </a:rPr>
              <a:t>-Equity for how much to start the company? 10% equity for $400,000 </a:t>
            </a:r>
            <a:endParaRPr sz="2400">
              <a:solidFill>
                <a:srgbClr val="19BBD5"/>
              </a:solidFill>
              <a:latin typeface="Nixie One"/>
              <a:ea typeface="Nixie One"/>
              <a:cs typeface="Nixie One"/>
              <a:sym typeface="Nixie One"/>
            </a:endParaRPr>
          </a:p>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12"/>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Video</a:t>
            </a:r>
            <a:endParaRPr/>
          </a:p>
        </p:txBody>
      </p:sp>
      <p:pic>
        <p:nvPicPr>
          <p:cNvPr id="336" name="Google Shape;336;p12" title="Test(2).mp4">
            <a:hlinkClick r:id="rId3"/>
          </p:cNvPr>
          <p:cNvPicPr preferRelativeResize="0"/>
          <p:nvPr/>
        </p:nvPicPr>
        <p:blipFill>
          <a:blip r:embed="rId4">
            <a:alphaModFix/>
          </a:blip>
          <a:stretch>
            <a:fillRect/>
          </a:stretch>
        </p:blipFill>
        <p:spPr>
          <a:xfrm>
            <a:off x="1142938" y="2"/>
            <a:ext cx="685798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30"/>
          <p:cNvSpPr/>
          <p:nvPr/>
        </p:nvSpPr>
        <p:spPr>
          <a:xfrm>
            <a:off x="875675" y="1285876"/>
            <a:ext cx="7451646" cy="3549800"/>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6" name="Google Shape;466;p30"/>
          <p:cNvSpPr txBox="1"/>
          <p:nvPr>
            <p:ph idx="4294967295" type="title"/>
          </p:nvPr>
        </p:nvSpPr>
        <p:spPr>
          <a:xfrm>
            <a:off x="1504100" y="659275"/>
            <a:ext cx="66519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Hermes’ Vision- Global scale</a:t>
            </a:r>
            <a:endParaRPr sz="3000"/>
          </a:p>
        </p:txBody>
      </p:sp>
      <p:sp>
        <p:nvSpPr>
          <p:cNvPr id="467" name="Google Shape;467;p30"/>
          <p:cNvSpPr/>
          <p:nvPr/>
        </p:nvSpPr>
        <p:spPr>
          <a:xfrm>
            <a:off x="1199375" y="2115113"/>
            <a:ext cx="892800" cy="202500"/>
          </a:xfrm>
          <a:prstGeom prst="wedgeRectCallout">
            <a:avLst>
              <a:gd fmla="val -21428" name="adj1"/>
              <a:gd fmla="val 84287" name="adj2"/>
            </a:avLst>
          </a:pr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 sz="800">
                <a:solidFill>
                  <a:srgbClr val="FFFFFF"/>
                </a:solidFill>
                <a:latin typeface="Muli"/>
                <a:ea typeface="Muli"/>
                <a:cs typeface="Muli"/>
                <a:sym typeface="Muli"/>
              </a:rPr>
              <a:t>Initial office</a:t>
            </a:r>
            <a:endParaRPr sz="800">
              <a:solidFill>
                <a:srgbClr val="FFFFFF"/>
              </a:solidFill>
              <a:latin typeface="Muli"/>
              <a:ea typeface="Muli"/>
              <a:cs typeface="Muli"/>
              <a:sym typeface="Muli"/>
            </a:endParaRPr>
          </a:p>
        </p:txBody>
      </p:sp>
      <p:sp>
        <p:nvSpPr>
          <p:cNvPr id="468" name="Google Shape;468;p30"/>
          <p:cNvSpPr/>
          <p:nvPr/>
        </p:nvSpPr>
        <p:spPr>
          <a:xfrm>
            <a:off x="2027141" y="1513651"/>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00E1C6"/>
              </a:solidFill>
            </a:endParaRPr>
          </a:p>
        </p:txBody>
      </p:sp>
      <p:sp>
        <p:nvSpPr>
          <p:cNvPr id="469" name="Google Shape;469;p30"/>
          <p:cNvSpPr/>
          <p:nvPr/>
        </p:nvSpPr>
        <p:spPr>
          <a:xfrm>
            <a:off x="2593191" y="3409276"/>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E1C6"/>
              </a:solidFill>
            </a:endParaRPr>
          </a:p>
        </p:txBody>
      </p:sp>
      <p:sp>
        <p:nvSpPr>
          <p:cNvPr id="470" name="Google Shape;470;p30"/>
          <p:cNvSpPr/>
          <p:nvPr/>
        </p:nvSpPr>
        <p:spPr>
          <a:xfrm>
            <a:off x="3923441" y="2043251"/>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E1C6"/>
              </a:solidFill>
            </a:endParaRPr>
          </a:p>
        </p:txBody>
      </p:sp>
      <p:sp>
        <p:nvSpPr>
          <p:cNvPr id="471" name="Google Shape;471;p30"/>
          <p:cNvSpPr/>
          <p:nvPr/>
        </p:nvSpPr>
        <p:spPr>
          <a:xfrm>
            <a:off x="4638625" y="2648250"/>
            <a:ext cx="20704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E1C6"/>
              </a:solidFill>
            </a:endParaRPr>
          </a:p>
        </p:txBody>
      </p:sp>
      <p:sp>
        <p:nvSpPr>
          <p:cNvPr id="472" name="Google Shape;472;p30"/>
          <p:cNvSpPr/>
          <p:nvPr/>
        </p:nvSpPr>
        <p:spPr>
          <a:xfrm>
            <a:off x="5990841" y="1685101"/>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E1C6"/>
              </a:solidFill>
            </a:endParaRPr>
          </a:p>
        </p:txBody>
      </p:sp>
      <p:sp>
        <p:nvSpPr>
          <p:cNvPr id="473" name="Google Shape;473;p30"/>
          <p:cNvSpPr/>
          <p:nvPr/>
        </p:nvSpPr>
        <p:spPr>
          <a:xfrm>
            <a:off x="7190516" y="4041651"/>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E1C6"/>
              </a:solidFill>
            </a:endParaRPr>
          </a:p>
        </p:txBody>
      </p:sp>
      <p:sp>
        <p:nvSpPr>
          <p:cNvPr id="474" name="Google Shape;474;p30"/>
          <p:cNvSpPr/>
          <p:nvPr/>
        </p:nvSpPr>
        <p:spPr>
          <a:xfrm>
            <a:off x="623423" y="409575"/>
            <a:ext cx="463838" cy="463814"/>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Google Shape;475;p30"/>
          <p:cNvSpPr/>
          <p:nvPr/>
        </p:nvSpPr>
        <p:spPr>
          <a:xfrm>
            <a:off x="5837150" y="2510050"/>
            <a:ext cx="20704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E1C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31"/>
          <p:cNvSpPr txBox="1"/>
          <p:nvPr>
            <p:ph idx="4294967295" type="title"/>
          </p:nvPr>
        </p:nvSpPr>
        <p:spPr>
          <a:xfrm>
            <a:off x="1433650" y="543525"/>
            <a:ext cx="5949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Competitive Advantages</a:t>
            </a:r>
            <a:endParaRPr sz="3600"/>
          </a:p>
        </p:txBody>
      </p:sp>
      <p:sp>
        <p:nvSpPr>
          <p:cNvPr id="481" name="Google Shape;481;p31"/>
          <p:cNvSpPr/>
          <p:nvPr/>
        </p:nvSpPr>
        <p:spPr>
          <a:xfrm>
            <a:off x="2495200" y="1188825"/>
            <a:ext cx="3826200" cy="35841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330200" lvl="0" marL="457200" rtl="0">
              <a:spcBef>
                <a:spcPts val="0"/>
              </a:spcBef>
              <a:spcAft>
                <a:spcPts val="0"/>
              </a:spcAft>
              <a:buClr>
                <a:srgbClr val="19BBD5"/>
              </a:buClr>
              <a:buSzPts val="1600"/>
              <a:buFont typeface="Nixie One"/>
              <a:buChar char="●"/>
            </a:pPr>
            <a:r>
              <a:rPr b="1" lang="en" sz="1600">
                <a:solidFill>
                  <a:srgbClr val="19BBD5"/>
                </a:solidFill>
                <a:latin typeface="Nixie One"/>
                <a:ea typeface="Nixie One"/>
                <a:cs typeface="Nixie One"/>
                <a:sym typeface="Nixie One"/>
              </a:rPr>
              <a:t>Low price</a:t>
            </a:r>
            <a:endParaRPr b="1" sz="1600">
              <a:solidFill>
                <a:srgbClr val="19BBD5"/>
              </a:solidFill>
              <a:latin typeface="Nixie One"/>
              <a:ea typeface="Nixie One"/>
              <a:cs typeface="Nixie One"/>
              <a:sym typeface="Nixie One"/>
            </a:endParaRPr>
          </a:p>
          <a:p>
            <a:pPr indent="-330200" lvl="0" marL="457200" rtl="0">
              <a:spcBef>
                <a:spcPts val="0"/>
              </a:spcBef>
              <a:spcAft>
                <a:spcPts val="0"/>
              </a:spcAft>
              <a:buClr>
                <a:srgbClr val="19BBD5"/>
              </a:buClr>
              <a:buSzPts val="1600"/>
              <a:buFont typeface="Nixie One"/>
              <a:buChar char="●"/>
            </a:pPr>
            <a:r>
              <a:rPr b="1" lang="en" sz="1600">
                <a:solidFill>
                  <a:srgbClr val="19BBD5"/>
                </a:solidFill>
                <a:latin typeface="Nixie One"/>
                <a:ea typeface="Nixie One"/>
                <a:cs typeface="Nixie One"/>
                <a:sym typeface="Nixie One"/>
              </a:rPr>
              <a:t>Simplicity</a:t>
            </a:r>
            <a:endParaRPr b="1" sz="1600">
              <a:solidFill>
                <a:srgbClr val="19BBD5"/>
              </a:solidFill>
              <a:latin typeface="Nixie One"/>
              <a:ea typeface="Nixie One"/>
              <a:cs typeface="Nixie One"/>
              <a:sym typeface="Nixie One"/>
            </a:endParaRPr>
          </a:p>
          <a:p>
            <a:pPr indent="-330200" lvl="0" marL="457200" rtl="0">
              <a:spcBef>
                <a:spcPts val="0"/>
              </a:spcBef>
              <a:spcAft>
                <a:spcPts val="0"/>
              </a:spcAft>
              <a:buClr>
                <a:srgbClr val="19BBD5"/>
              </a:buClr>
              <a:buSzPts val="1600"/>
              <a:buFont typeface="Nixie One"/>
              <a:buChar char="●"/>
            </a:pPr>
            <a:r>
              <a:rPr b="1" lang="en" sz="1600">
                <a:solidFill>
                  <a:srgbClr val="19BBD5"/>
                </a:solidFill>
                <a:latin typeface="Nixie One"/>
                <a:ea typeface="Nixie One"/>
                <a:cs typeface="Nixie One"/>
                <a:sym typeface="Nixie One"/>
              </a:rPr>
              <a:t>User - friendly technology</a:t>
            </a:r>
            <a:endParaRPr b="1" sz="1600">
              <a:solidFill>
                <a:srgbClr val="19BBD5"/>
              </a:solidFill>
              <a:latin typeface="Nixie One"/>
              <a:ea typeface="Nixie One"/>
              <a:cs typeface="Nixie One"/>
              <a:sym typeface="Nixie One"/>
            </a:endParaRPr>
          </a:p>
          <a:p>
            <a:pPr indent="-330200" lvl="0" marL="457200" rtl="0">
              <a:spcBef>
                <a:spcPts val="0"/>
              </a:spcBef>
              <a:spcAft>
                <a:spcPts val="0"/>
              </a:spcAft>
              <a:buClr>
                <a:srgbClr val="19BBD5"/>
              </a:buClr>
              <a:buSzPts val="1600"/>
              <a:buFont typeface="Nixie One"/>
              <a:buChar char="●"/>
            </a:pPr>
            <a:r>
              <a:rPr b="1" lang="en" sz="1600">
                <a:solidFill>
                  <a:srgbClr val="19BBD5"/>
                </a:solidFill>
                <a:latin typeface="Nixie One"/>
                <a:ea typeface="Nixie One"/>
                <a:cs typeface="Nixie One"/>
                <a:sym typeface="Nixie One"/>
              </a:rPr>
              <a:t>Customizable shoe</a:t>
            </a:r>
            <a:endParaRPr b="1" sz="1600">
              <a:solidFill>
                <a:srgbClr val="19BBD5"/>
              </a:solidFill>
              <a:latin typeface="Nixie One"/>
              <a:ea typeface="Nixie One"/>
              <a:cs typeface="Nixie One"/>
              <a:sym typeface="Nixie One"/>
            </a:endParaRPr>
          </a:p>
          <a:p>
            <a:pPr indent="-330200" lvl="0" marL="457200" rtl="0">
              <a:spcBef>
                <a:spcPts val="0"/>
              </a:spcBef>
              <a:spcAft>
                <a:spcPts val="0"/>
              </a:spcAft>
              <a:buClr>
                <a:srgbClr val="19BBD5"/>
              </a:buClr>
              <a:buSzPts val="1600"/>
              <a:buFont typeface="Nixie One"/>
              <a:buChar char="●"/>
            </a:pPr>
            <a:r>
              <a:rPr b="1" lang="en" sz="1600">
                <a:solidFill>
                  <a:srgbClr val="19BBD5"/>
                </a:solidFill>
                <a:latin typeface="Nixie One"/>
                <a:ea typeface="Nixie One"/>
                <a:cs typeface="Nixie One"/>
                <a:sym typeface="Nixie One"/>
              </a:rPr>
              <a:t>Rechargeable </a:t>
            </a:r>
            <a:endParaRPr b="1" sz="1600">
              <a:solidFill>
                <a:srgbClr val="19BBD5"/>
              </a:solidFill>
              <a:latin typeface="Nixie One"/>
              <a:ea typeface="Nixie One"/>
              <a:cs typeface="Nixie One"/>
              <a:sym typeface="Nixie On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32"/>
          <p:cNvSpPr txBox="1"/>
          <p:nvPr>
            <p:ph type="ctrTitle"/>
          </p:nvPr>
        </p:nvSpPr>
        <p:spPr>
          <a:xfrm>
            <a:off x="1468500" y="186550"/>
            <a:ext cx="7792500" cy="85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t>Target Customer and Market</a:t>
            </a:r>
            <a:endParaRPr sz="4000"/>
          </a:p>
        </p:txBody>
      </p:sp>
      <p:pic>
        <p:nvPicPr>
          <p:cNvPr id="487" name="Google Shape;487;p32"/>
          <p:cNvPicPr preferRelativeResize="0"/>
          <p:nvPr/>
        </p:nvPicPr>
        <p:blipFill>
          <a:blip r:embed="rId3">
            <a:alphaModFix/>
          </a:blip>
          <a:stretch>
            <a:fillRect/>
          </a:stretch>
        </p:blipFill>
        <p:spPr>
          <a:xfrm>
            <a:off x="2659775" y="1057275"/>
            <a:ext cx="1514475" cy="3028950"/>
          </a:xfrm>
          <a:prstGeom prst="rect">
            <a:avLst/>
          </a:prstGeom>
          <a:noFill/>
          <a:ln>
            <a:noFill/>
          </a:ln>
        </p:spPr>
      </p:pic>
      <p:pic>
        <p:nvPicPr>
          <p:cNvPr id="488" name="Google Shape;488;p32"/>
          <p:cNvPicPr preferRelativeResize="0"/>
          <p:nvPr/>
        </p:nvPicPr>
        <p:blipFill>
          <a:blip r:embed="rId4">
            <a:alphaModFix/>
          </a:blip>
          <a:stretch>
            <a:fillRect/>
          </a:stretch>
        </p:blipFill>
        <p:spPr>
          <a:xfrm>
            <a:off x="7052875" y="1057275"/>
            <a:ext cx="1996426" cy="1891025"/>
          </a:xfrm>
          <a:prstGeom prst="rect">
            <a:avLst/>
          </a:prstGeom>
          <a:noFill/>
          <a:ln>
            <a:noFill/>
          </a:ln>
        </p:spPr>
      </p:pic>
      <p:pic>
        <p:nvPicPr>
          <p:cNvPr id="489" name="Google Shape;489;p32"/>
          <p:cNvPicPr preferRelativeResize="0"/>
          <p:nvPr/>
        </p:nvPicPr>
        <p:blipFill rotWithShape="1">
          <a:blip r:embed="rId5">
            <a:alphaModFix/>
          </a:blip>
          <a:srcRect b="0" l="2321" r="2936" t="2685"/>
          <a:stretch/>
        </p:blipFill>
        <p:spPr>
          <a:xfrm>
            <a:off x="7094538" y="3045425"/>
            <a:ext cx="1913092" cy="2028575"/>
          </a:xfrm>
          <a:prstGeom prst="flowChartExtract">
            <a:avLst/>
          </a:prstGeom>
          <a:noFill/>
          <a:ln>
            <a:noFill/>
          </a:ln>
        </p:spPr>
      </p:pic>
      <p:pic>
        <p:nvPicPr>
          <p:cNvPr id="490" name="Google Shape;490;p32"/>
          <p:cNvPicPr preferRelativeResize="0"/>
          <p:nvPr/>
        </p:nvPicPr>
        <p:blipFill rotWithShape="1">
          <a:blip r:embed="rId6">
            <a:alphaModFix/>
          </a:blip>
          <a:srcRect b="5446" l="0" r="0" t="0"/>
          <a:stretch/>
        </p:blipFill>
        <p:spPr>
          <a:xfrm>
            <a:off x="4436100" y="1057275"/>
            <a:ext cx="2354950" cy="3028950"/>
          </a:xfrm>
          <a:prstGeom prst="rect">
            <a:avLst/>
          </a:prstGeom>
          <a:noFill/>
          <a:ln>
            <a:noFill/>
          </a:ln>
        </p:spPr>
      </p:pic>
      <p:sp>
        <p:nvSpPr>
          <p:cNvPr id="491" name="Google Shape;491;p32"/>
          <p:cNvSpPr txBox="1"/>
          <p:nvPr/>
        </p:nvSpPr>
        <p:spPr>
          <a:xfrm>
            <a:off x="2668275" y="4407775"/>
            <a:ext cx="1514400" cy="41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2" name="Google Shape;492;p32"/>
          <p:cNvSpPr txBox="1"/>
          <p:nvPr/>
        </p:nvSpPr>
        <p:spPr>
          <a:xfrm>
            <a:off x="1879025" y="4373125"/>
            <a:ext cx="5173800" cy="59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9BBD5"/>
                </a:solidFill>
                <a:latin typeface="Nixie One"/>
                <a:ea typeface="Nixie One"/>
                <a:cs typeface="Nixie One"/>
                <a:sym typeface="Nixie One"/>
              </a:rPr>
              <a:t>Patients, insurance companies, physicians, rehab/therapy centers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33"/>
          <p:cNvSpPr txBox="1"/>
          <p:nvPr/>
        </p:nvSpPr>
        <p:spPr>
          <a:xfrm>
            <a:off x="1838025" y="312700"/>
            <a:ext cx="8107500" cy="85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800">
                <a:solidFill>
                  <a:srgbClr val="19BBD5"/>
                </a:solidFill>
                <a:latin typeface="Nixie One"/>
                <a:ea typeface="Nixie One"/>
                <a:cs typeface="Nixie One"/>
                <a:sym typeface="Nixie One"/>
              </a:rPr>
              <a:t>Competitors and their patents- Orpyx</a:t>
            </a:r>
            <a:endParaRPr sz="2800">
              <a:solidFill>
                <a:srgbClr val="19BBD5"/>
              </a:solidFill>
              <a:latin typeface="Nixie One"/>
              <a:ea typeface="Nixie One"/>
              <a:cs typeface="Nixie One"/>
              <a:sym typeface="Nixie One"/>
            </a:endParaRPr>
          </a:p>
          <a:p>
            <a:pPr indent="0" lvl="0" marL="0">
              <a:spcBef>
                <a:spcPts val="0"/>
              </a:spcBef>
              <a:spcAft>
                <a:spcPts val="0"/>
              </a:spcAft>
              <a:buNone/>
            </a:pPr>
            <a:r>
              <a:t/>
            </a:r>
            <a:endParaRPr sz="2400">
              <a:solidFill>
                <a:srgbClr val="19BBD5"/>
              </a:solidFill>
              <a:latin typeface="Nixie One"/>
              <a:ea typeface="Nixie One"/>
              <a:cs typeface="Nixie One"/>
              <a:sym typeface="Nixie One"/>
            </a:endParaRPr>
          </a:p>
        </p:txBody>
      </p:sp>
      <p:sp>
        <p:nvSpPr>
          <p:cNvPr id="498" name="Google Shape;498;p33"/>
          <p:cNvSpPr txBox="1"/>
          <p:nvPr/>
        </p:nvSpPr>
        <p:spPr>
          <a:xfrm>
            <a:off x="1073025" y="1115200"/>
            <a:ext cx="8607600" cy="757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19BBD5"/>
                </a:solidFill>
                <a:latin typeface="Nixie One"/>
                <a:ea typeface="Nixie One"/>
                <a:cs typeface="Nixie One"/>
                <a:sym typeface="Nixie One"/>
              </a:rPr>
              <a:t>-</a:t>
            </a:r>
            <a:r>
              <a:rPr lang="en" sz="1800">
                <a:solidFill>
                  <a:srgbClr val="19BBD5"/>
                </a:solidFill>
                <a:latin typeface="Nixie One"/>
                <a:ea typeface="Nixie One"/>
                <a:cs typeface="Nixie One"/>
                <a:sym typeface="Nixie One"/>
              </a:rPr>
              <a:t>SurroSense Rx system - aid patients with diabetic peripheral neuropathy ; comes with  smartwatch provides that real-time alerts when dangerous levels of pressure and all data is uploaded to cloud</a:t>
            </a:r>
            <a:endParaRPr sz="1800">
              <a:solidFill>
                <a:srgbClr val="19BBD5"/>
              </a:solidFill>
              <a:latin typeface="Nixie One"/>
              <a:ea typeface="Nixie One"/>
              <a:cs typeface="Nixie One"/>
              <a:sym typeface="Nixie One"/>
            </a:endParaRPr>
          </a:p>
          <a:p>
            <a:pPr indent="0" lvl="0" marL="0">
              <a:spcBef>
                <a:spcPts val="0"/>
              </a:spcBef>
              <a:spcAft>
                <a:spcPts val="0"/>
              </a:spcAft>
              <a:buNone/>
            </a:pPr>
            <a:r>
              <a:t/>
            </a:r>
            <a:endParaRPr sz="1800">
              <a:solidFill>
                <a:srgbClr val="19BBD5"/>
              </a:solidFill>
              <a:latin typeface="Nixie One"/>
              <a:ea typeface="Nixie One"/>
              <a:cs typeface="Nixie One"/>
              <a:sym typeface="Nixie One"/>
            </a:endParaRPr>
          </a:p>
          <a:p>
            <a:pPr indent="0" lvl="0" marL="0">
              <a:spcBef>
                <a:spcPts val="0"/>
              </a:spcBef>
              <a:spcAft>
                <a:spcPts val="0"/>
              </a:spcAft>
              <a:buNone/>
            </a:pPr>
            <a:r>
              <a:rPr lang="en" sz="1800">
                <a:solidFill>
                  <a:srgbClr val="19BBD5"/>
                </a:solidFill>
                <a:latin typeface="Nixie One"/>
                <a:ea typeface="Nixie One"/>
                <a:cs typeface="Nixie One"/>
                <a:sym typeface="Nixie One"/>
              </a:rPr>
              <a:t>-SurroGait Rx system- prevent falls , aid patients gait; </a:t>
            </a:r>
            <a:endParaRPr sz="1800">
              <a:solidFill>
                <a:srgbClr val="19BBD5"/>
              </a:solidFill>
              <a:latin typeface="Nixie One"/>
              <a:ea typeface="Nixie One"/>
              <a:cs typeface="Nixie One"/>
              <a:sym typeface="Nixie One"/>
            </a:endParaRPr>
          </a:p>
          <a:p>
            <a:pPr indent="0" lvl="0" marL="0">
              <a:spcBef>
                <a:spcPts val="0"/>
              </a:spcBef>
              <a:spcAft>
                <a:spcPts val="0"/>
              </a:spcAft>
              <a:buNone/>
            </a:pPr>
            <a:r>
              <a:rPr lang="en" sz="1800">
                <a:solidFill>
                  <a:srgbClr val="19BBD5"/>
                </a:solidFill>
                <a:latin typeface="Nixie One"/>
                <a:ea typeface="Nixie One"/>
                <a:cs typeface="Nixie One"/>
                <a:sym typeface="Nixie One"/>
              </a:rPr>
              <a:t>comprised of back sensors and foot sensors</a:t>
            </a:r>
            <a:endParaRPr sz="1800">
              <a:solidFill>
                <a:srgbClr val="19BBD5"/>
              </a:solidFill>
              <a:latin typeface="Nixie One"/>
              <a:ea typeface="Nixie One"/>
              <a:cs typeface="Nixie One"/>
              <a:sym typeface="Nixie One"/>
            </a:endParaRPr>
          </a:p>
        </p:txBody>
      </p:sp>
      <p:pic>
        <p:nvPicPr>
          <p:cNvPr id="499" name="Google Shape;499;p33"/>
          <p:cNvPicPr preferRelativeResize="0"/>
          <p:nvPr/>
        </p:nvPicPr>
        <p:blipFill>
          <a:blip r:embed="rId3">
            <a:alphaModFix/>
          </a:blip>
          <a:stretch>
            <a:fillRect/>
          </a:stretch>
        </p:blipFill>
        <p:spPr>
          <a:xfrm>
            <a:off x="675825" y="2985013"/>
            <a:ext cx="3166950" cy="1506600"/>
          </a:xfrm>
          <a:prstGeom prst="rect">
            <a:avLst/>
          </a:prstGeom>
          <a:noFill/>
          <a:ln>
            <a:noFill/>
          </a:ln>
        </p:spPr>
      </p:pic>
      <p:pic>
        <p:nvPicPr>
          <p:cNvPr id="500" name="Google Shape;500;p33"/>
          <p:cNvPicPr preferRelativeResize="0"/>
          <p:nvPr/>
        </p:nvPicPr>
        <p:blipFill>
          <a:blip r:embed="rId4">
            <a:alphaModFix/>
          </a:blip>
          <a:stretch>
            <a:fillRect/>
          </a:stretch>
        </p:blipFill>
        <p:spPr>
          <a:xfrm>
            <a:off x="4504475" y="2985025"/>
            <a:ext cx="3174902" cy="150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34"/>
          <p:cNvSpPr txBox="1"/>
          <p:nvPr/>
        </p:nvSpPr>
        <p:spPr>
          <a:xfrm>
            <a:off x="189125" y="1133800"/>
            <a:ext cx="6016500" cy="3667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800">
              <a:solidFill>
                <a:srgbClr val="19BBD5"/>
              </a:solidFill>
              <a:latin typeface="Nixie One"/>
              <a:ea typeface="Nixie One"/>
              <a:cs typeface="Nixie One"/>
              <a:sym typeface="Nixie One"/>
            </a:endParaRPr>
          </a:p>
          <a:p>
            <a:pPr indent="-342900" lvl="0" marL="457200" rtl="0">
              <a:spcBef>
                <a:spcPts val="0"/>
              </a:spcBef>
              <a:spcAft>
                <a:spcPts val="0"/>
              </a:spcAft>
              <a:buClr>
                <a:srgbClr val="19BBD5"/>
              </a:buClr>
              <a:buSzPts val="1800"/>
              <a:buFont typeface="Nixie One"/>
              <a:buChar char="●"/>
            </a:pPr>
            <a:r>
              <a:rPr lang="en" sz="1800">
                <a:solidFill>
                  <a:srgbClr val="19BBD5"/>
                </a:solidFill>
                <a:latin typeface="Nixie One"/>
                <a:ea typeface="Nixie One"/>
                <a:cs typeface="Nixie One"/>
                <a:sym typeface="Nixie One"/>
              </a:rPr>
              <a:t>Developed for individuals with </a:t>
            </a:r>
            <a:br>
              <a:rPr lang="en" sz="1800">
                <a:solidFill>
                  <a:srgbClr val="19BBD5"/>
                </a:solidFill>
                <a:latin typeface="Nixie One"/>
                <a:ea typeface="Nixie One"/>
                <a:cs typeface="Nixie One"/>
                <a:sym typeface="Nixie One"/>
              </a:rPr>
            </a:br>
            <a:r>
              <a:rPr lang="en" sz="1800">
                <a:solidFill>
                  <a:srgbClr val="19BBD5"/>
                </a:solidFill>
                <a:latin typeface="Nixie One"/>
                <a:ea typeface="Nixie One"/>
                <a:cs typeface="Nixie One"/>
                <a:sym typeface="Nixie One"/>
              </a:rPr>
              <a:t>Peripheral neuropathy who have </a:t>
            </a:r>
            <a:br>
              <a:rPr lang="en" sz="1800">
                <a:solidFill>
                  <a:srgbClr val="19BBD5"/>
                </a:solidFill>
                <a:latin typeface="Nixie One"/>
                <a:ea typeface="Nixie One"/>
                <a:cs typeface="Nixie One"/>
                <a:sym typeface="Nixie One"/>
              </a:rPr>
            </a:br>
            <a:r>
              <a:rPr lang="en" sz="1800">
                <a:solidFill>
                  <a:srgbClr val="19BBD5"/>
                </a:solidFill>
                <a:latin typeface="Nixie One"/>
                <a:ea typeface="Nixie One"/>
                <a:cs typeface="Nixie One"/>
                <a:sym typeface="Nixie One"/>
              </a:rPr>
              <a:t>Balance problems  </a:t>
            </a:r>
            <a:br>
              <a:rPr lang="en" sz="1800">
                <a:solidFill>
                  <a:srgbClr val="19BBD5"/>
                </a:solidFill>
                <a:latin typeface="Nixie One"/>
                <a:ea typeface="Nixie One"/>
                <a:cs typeface="Nixie One"/>
                <a:sym typeface="Nixie One"/>
              </a:rPr>
            </a:br>
            <a:endParaRPr sz="1800">
              <a:solidFill>
                <a:srgbClr val="19BBD5"/>
              </a:solidFill>
              <a:latin typeface="Nixie One"/>
              <a:ea typeface="Nixie One"/>
              <a:cs typeface="Nixie One"/>
              <a:sym typeface="Nixie One"/>
            </a:endParaRPr>
          </a:p>
          <a:p>
            <a:pPr indent="-342900" lvl="0" marL="457200" rtl="0">
              <a:spcBef>
                <a:spcPts val="0"/>
              </a:spcBef>
              <a:spcAft>
                <a:spcPts val="0"/>
              </a:spcAft>
              <a:buClr>
                <a:srgbClr val="19BBD5"/>
              </a:buClr>
              <a:buSzPts val="1800"/>
              <a:buFont typeface="Nixie One"/>
              <a:buChar char="●"/>
            </a:pPr>
            <a:r>
              <a:rPr lang="en" sz="1800">
                <a:solidFill>
                  <a:srgbClr val="19BBD5"/>
                </a:solidFill>
                <a:latin typeface="Nixie One"/>
                <a:ea typeface="Nixie One"/>
                <a:cs typeface="Nixie One"/>
                <a:sym typeface="Nixie One"/>
              </a:rPr>
              <a:t>Pressure sensors information is transferred to multiple vibrating actuators. Tactile cues are sent to the wearer through the device strapped around the ankle to be </a:t>
            </a:r>
            <a:br>
              <a:rPr lang="en" sz="1800">
                <a:solidFill>
                  <a:srgbClr val="19BBD5"/>
                </a:solidFill>
                <a:latin typeface="Nixie One"/>
                <a:ea typeface="Nixie One"/>
                <a:cs typeface="Nixie One"/>
                <a:sym typeface="Nixie One"/>
              </a:rPr>
            </a:br>
            <a:r>
              <a:rPr lang="en" sz="1800">
                <a:solidFill>
                  <a:srgbClr val="19BBD5"/>
                </a:solidFill>
                <a:latin typeface="Nixie One"/>
                <a:ea typeface="Nixie One"/>
                <a:cs typeface="Nixie One"/>
                <a:sym typeface="Nixie One"/>
              </a:rPr>
              <a:t>interpreted as a new balance sense.   </a:t>
            </a:r>
            <a:br>
              <a:rPr lang="en" sz="1800">
                <a:solidFill>
                  <a:srgbClr val="19BBD5"/>
                </a:solidFill>
                <a:latin typeface="Nixie One"/>
                <a:ea typeface="Nixie One"/>
                <a:cs typeface="Nixie One"/>
                <a:sym typeface="Nixie One"/>
              </a:rPr>
            </a:br>
            <a:endParaRPr sz="1800">
              <a:solidFill>
                <a:srgbClr val="19BBD5"/>
              </a:solidFill>
              <a:latin typeface="Nixie One"/>
              <a:ea typeface="Nixie One"/>
              <a:cs typeface="Nixie One"/>
              <a:sym typeface="Nixie One"/>
            </a:endParaRPr>
          </a:p>
          <a:p>
            <a:pPr indent="-342900" lvl="0" marL="457200" rtl="0">
              <a:spcBef>
                <a:spcPts val="0"/>
              </a:spcBef>
              <a:spcAft>
                <a:spcPts val="0"/>
              </a:spcAft>
              <a:buClr>
                <a:srgbClr val="19BBD5"/>
              </a:buClr>
              <a:buSzPts val="1800"/>
              <a:buFont typeface="Nixie One"/>
              <a:buChar char="●"/>
            </a:pPr>
            <a:r>
              <a:rPr lang="en" sz="1800">
                <a:solidFill>
                  <a:srgbClr val="19BBD5"/>
                </a:solidFill>
                <a:latin typeface="Nixie One"/>
                <a:ea typeface="Nixie One"/>
                <a:cs typeface="Nixie One"/>
                <a:sym typeface="Nixie One"/>
              </a:rPr>
              <a:t>Patent Protected Technology </a:t>
            </a:r>
            <a:endParaRPr sz="1800">
              <a:solidFill>
                <a:srgbClr val="19BBD5"/>
              </a:solidFill>
              <a:latin typeface="Nixie One"/>
              <a:ea typeface="Nixie One"/>
              <a:cs typeface="Nixie One"/>
              <a:sym typeface="Nixie One"/>
            </a:endParaRPr>
          </a:p>
        </p:txBody>
      </p:sp>
      <p:sp>
        <p:nvSpPr>
          <p:cNvPr id="506" name="Google Shape;506;p34"/>
          <p:cNvSpPr txBox="1"/>
          <p:nvPr/>
        </p:nvSpPr>
        <p:spPr>
          <a:xfrm>
            <a:off x="1961175" y="349900"/>
            <a:ext cx="6717900" cy="78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7" name="Google Shape;507;p34"/>
          <p:cNvSpPr txBox="1"/>
          <p:nvPr/>
        </p:nvSpPr>
        <p:spPr>
          <a:xfrm>
            <a:off x="1961175" y="251825"/>
            <a:ext cx="6016500" cy="78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3600">
                <a:solidFill>
                  <a:srgbClr val="19BBD5"/>
                </a:solidFill>
                <a:latin typeface="Nixie One"/>
                <a:ea typeface="Nixie One"/>
                <a:cs typeface="Nixie One"/>
                <a:sym typeface="Nixie One"/>
              </a:rPr>
              <a:t>RxFunction - Walkasins </a:t>
            </a:r>
            <a:endParaRPr sz="2400">
              <a:solidFill>
                <a:srgbClr val="19BBD5"/>
              </a:solidFill>
              <a:latin typeface="Nixie One"/>
              <a:ea typeface="Nixie One"/>
              <a:cs typeface="Nixie One"/>
              <a:sym typeface="Nixie One"/>
            </a:endParaRPr>
          </a:p>
        </p:txBody>
      </p:sp>
      <p:pic>
        <p:nvPicPr>
          <p:cNvPr id="508" name="Google Shape;508;p34"/>
          <p:cNvPicPr preferRelativeResize="0"/>
          <p:nvPr/>
        </p:nvPicPr>
        <p:blipFill>
          <a:blip r:embed="rId3">
            <a:alphaModFix/>
          </a:blip>
          <a:stretch>
            <a:fillRect/>
          </a:stretch>
        </p:blipFill>
        <p:spPr>
          <a:xfrm>
            <a:off x="5074400" y="3301375"/>
            <a:ext cx="2903277" cy="1789103"/>
          </a:xfrm>
          <a:prstGeom prst="rect">
            <a:avLst/>
          </a:prstGeom>
          <a:noFill/>
          <a:ln>
            <a:noFill/>
          </a:ln>
        </p:spPr>
      </p:pic>
      <p:pic>
        <p:nvPicPr>
          <p:cNvPr id="509" name="Google Shape;509;p34"/>
          <p:cNvPicPr preferRelativeResize="0"/>
          <p:nvPr/>
        </p:nvPicPr>
        <p:blipFill>
          <a:blip r:embed="rId4">
            <a:alphaModFix/>
          </a:blip>
          <a:stretch>
            <a:fillRect/>
          </a:stretch>
        </p:blipFill>
        <p:spPr>
          <a:xfrm>
            <a:off x="6380675" y="1133802"/>
            <a:ext cx="2378424" cy="2069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35"/>
          <p:cNvPicPr preferRelativeResize="0"/>
          <p:nvPr/>
        </p:nvPicPr>
        <p:blipFill>
          <a:blip r:embed="rId3">
            <a:alphaModFix/>
          </a:blip>
          <a:stretch>
            <a:fillRect/>
          </a:stretch>
        </p:blipFill>
        <p:spPr>
          <a:xfrm>
            <a:off x="441075" y="2659750"/>
            <a:ext cx="5830850" cy="2257100"/>
          </a:xfrm>
          <a:prstGeom prst="rect">
            <a:avLst/>
          </a:prstGeom>
          <a:noFill/>
          <a:ln>
            <a:noFill/>
          </a:ln>
        </p:spPr>
      </p:pic>
      <p:sp>
        <p:nvSpPr>
          <p:cNvPr id="515" name="Google Shape;515;p35"/>
          <p:cNvSpPr txBox="1"/>
          <p:nvPr/>
        </p:nvSpPr>
        <p:spPr>
          <a:xfrm>
            <a:off x="2361800" y="328050"/>
            <a:ext cx="7337400" cy="85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00FFFF"/>
                </a:solidFill>
                <a:latin typeface="Nixie One"/>
                <a:ea typeface="Nixie One"/>
                <a:cs typeface="Nixie One"/>
                <a:sym typeface="Nixie One"/>
              </a:rPr>
              <a:t>Patents similar to our product</a:t>
            </a:r>
            <a:endParaRPr sz="3000">
              <a:solidFill>
                <a:srgbClr val="00FFFF"/>
              </a:solidFill>
              <a:latin typeface="Nixie One"/>
              <a:ea typeface="Nixie One"/>
              <a:cs typeface="Nixie One"/>
              <a:sym typeface="Nixie One"/>
            </a:endParaRPr>
          </a:p>
        </p:txBody>
      </p:sp>
      <p:sp>
        <p:nvSpPr>
          <p:cNvPr id="516" name="Google Shape;516;p35"/>
          <p:cNvSpPr txBox="1"/>
          <p:nvPr/>
        </p:nvSpPr>
        <p:spPr>
          <a:xfrm>
            <a:off x="1718875" y="1220275"/>
            <a:ext cx="7337400" cy="85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00FFFF"/>
                </a:solidFill>
                <a:latin typeface="Nixie One"/>
                <a:ea typeface="Nixie One"/>
                <a:cs typeface="Nixie One"/>
                <a:sym typeface="Nixie One"/>
              </a:rPr>
              <a:t>-Disorders of asymmetries and/or imbalances in gait have been associated with significant clinical morbidity</a:t>
            </a:r>
            <a:endParaRPr>
              <a:solidFill>
                <a:srgbClr val="00FFFF"/>
              </a:solidFill>
              <a:latin typeface="Nixie One"/>
              <a:ea typeface="Nixie One"/>
              <a:cs typeface="Nixie One"/>
              <a:sym typeface="Nixie One"/>
            </a:endParaRPr>
          </a:p>
          <a:p>
            <a:pPr indent="0" lvl="0" marL="0">
              <a:spcBef>
                <a:spcPts val="0"/>
              </a:spcBef>
              <a:spcAft>
                <a:spcPts val="0"/>
              </a:spcAft>
              <a:buNone/>
            </a:pPr>
            <a:r>
              <a:rPr lang="en">
                <a:solidFill>
                  <a:srgbClr val="00FFFF"/>
                </a:solidFill>
                <a:latin typeface="Nixie One"/>
                <a:ea typeface="Nixie One"/>
                <a:cs typeface="Nixie One"/>
                <a:sym typeface="Nixie One"/>
              </a:rPr>
              <a:t>-To </a:t>
            </a:r>
            <a:r>
              <a:rPr lang="en">
                <a:solidFill>
                  <a:srgbClr val="00FFFF"/>
                </a:solidFill>
                <a:latin typeface="Nixie One"/>
                <a:ea typeface="Nixie One"/>
                <a:cs typeface="Nixie One"/>
                <a:sym typeface="Nixie One"/>
              </a:rPr>
              <a:t>assess</a:t>
            </a:r>
            <a:r>
              <a:rPr lang="en">
                <a:solidFill>
                  <a:srgbClr val="00FFFF"/>
                </a:solidFill>
                <a:latin typeface="Nixie One"/>
                <a:ea typeface="Nixie One"/>
                <a:cs typeface="Nixie One"/>
                <a:sym typeface="Nixie One"/>
              </a:rPr>
              <a:t> symmetry imbalance </a:t>
            </a:r>
            <a:endParaRPr>
              <a:solidFill>
                <a:srgbClr val="00FFFF"/>
              </a:solidFill>
              <a:latin typeface="Nixie One"/>
              <a:ea typeface="Nixie One"/>
              <a:cs typeface="Nixie One"/>
              <a:sym typeface="Nixie One"/>
            </a:endParaRPr>
          </a:p>
          <a:p>
            <a:pPr indent="0" lvl="0" marL="0">
              <a:spcBef>
                <a:spcPts val="0"/>
              </a:spcBef>
              <a:spcAft>
                <a:spcPts val="0"/>
              </a:spcAft>
              <a:buNone/>
            </a:pPr>
            <a:r>
              <a:t/>
            </a:r>
            <a:endParaRPr>
              <a:solidFill>
                <a:srgbClr val="00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36"/>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p>
            <a:pPr indent="0" lvl="0" marL="0" algn="ctr">
              <a:spcBef>
                <a:spcPts val="600"/>
              </a:spcBef>
              <a:spcAft>
                <a:spcPts val="0"/>
              </a:spcAft>
              <a:buNone/>
            </a:pPr>
            <a:r>
              <a:rPr lang="en" sz="3000"/>
              <a:t>We love it when you brag about us so help us spread the word!</a:t>
            </a:r>
            <a:endParaRPr sz="3000"/>
          </a:p>
          <a:p>
            <a:pPr indent="0" lvl="0" marL="0" algn="ctr">
              <a:spcBef>
                <a:spcPts val="600"/>
              </a:spcBef>
              <a:spcAft>
                <a:spcPts val="0"/>
              </a:spcAft>
              <a:buNone/>
            </a:pPr>
            <a:r>
              <a:t/>
            </a:r>
            <a:endParaRPr sz="3000"/>
          </a:p>
          <a:p>
            <a:pPr indent="0" lvl="0" marL="0" algn="ctr">
              <a:spcBef>
                <a:spcPts val="600"/>
              </a:spcBef>
              <a:spcAft>
                <a:spcPts val="0"/>
              </a:spcAft>
              <a:buNone/>
            </a:pPr>
            <a:r>
              <a:rPr lang="en" sz="3000"/>
              <a:t>Place your order today!</a:t>
            </a:r>
            <a:endParaRPr sz="3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37"/>
          <p:cNvSpPr/>
          <p:nvPr/>
        </p:nvSpPr>
        <p:spPr>
          <a:xfrm rot="-5400000">
            <a:off x="1053600" y="533300"/>
            <a:ext cx="1855800" cy="21429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7" name="Google Shape;527;p37"/>
          <p:cNvSpPr txBox="1"/>
          <p:nvPr>
            <p:ph idx="4294967295" type="ctrTitle"/>
          </p:nvPr>
        </p:nvSpPr>
        <p:spPr>
          <a:xfrm>
            <a:off x="3152775" y="1354750"/>
            <a:ext cx="45621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8000"/>
              <a:t>Thanks!</a:t>
            </a:r>
            <a:endParaRPr sz="8000"/>
          </a:p>
        </p:txBody>
      </p:sp>
      <p:sp>
        <p:nvSpPr>
          <p:cNvPr id="528" name="Google Shape;528;p37"/>
          <p:cNvSpPr txBox="1"/>
          <p:nvPr>
            <p:ph idx="4294967295" type="body"/>
          </p:nvPr>
        </p:nvSpPr>
        <p:spPr>
          <a:xfrm>
            <a:off x="3052943" y="2449900"/>
            <a:ext cx="4562100" cy="2461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3600">
                <a:latin typeface="Consolas"/>
                <a:ea typeface="Consolas"/>
                <a:cs typeface="Consolas"/>
                <a:sym typeface="Consolas"/>
              </a:rPr>
              <a:t>Any questions, comments or concerns?</a:t>
            </a:r>
            <a:endParaRPr>
              <a:latin typeface="Consolas"/>
              <a:ea typeface="Consolas"/>
              <a:cs typeface="Consolas"/>
              <a:sym typeface="Consolas"/>
            </a:endParaRPr>
          </a:p>
          <a:p>
            <a:pPr indent="0" lvl="0" marL="0" rtl="0" algn="ctr">
              <a:spcBef>
                <a:spcPts val="600"/>
              </a:spcBef>
              <a:spcAft>
                <a:spcPts val="0"/>
              </a:spcAft>
              <a:buNone/>
            </a:pPr>
            <a:r>
              <a:t/>
            </a:r>
            <a:endParaRPr>
              <a:latin typeface="Consolas"/>
              <a:ea typeface="Consolas"/>
              <a:cs typeface="Consolas"/>
              <a:sym typeface="Consolas"/>
            </a:endParaRPr>
          </a:p>
        </p:txBody>
      </p:sp>
      <p:sp>
        <p:nvSpPr>
          <p:cNvPr id="529" name="Google Shape;529;p37"/>
          <p:cNvSpPr/>
          <p:nvPr/>
        </p:nvSpPr>
        <p:spPr>
          <a:xfrm>
            <a:off x="1591719" y="1212580"/>
            <a:ext cx="779561" cy="77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13"/>
          <p:cNvSpPr txBox="1"/>
          <p:nvPr>
            <p:ph type="title"/>
          </p:nvPr>
        </p:nvSpPr>
        <p:spPr>
          <a:xfrm>
            <a:off x="1967600" y="699550"/>
            <a:ext cx="57921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342" name="Google Shape;342;p13"/>
          <p:cNvSpPr txBox="1"/>
          <p:nvPr/>
        </p:nvSpPr>
        <p:spPr>
          <a:xfrm>
            <a:off x="1845700" y="1294975"/>
            <a:ext cx="6895800" cy="127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19BBD5"/>
              </a:solidFill>
            </a:endParaRPr>
          </a:p>
        </p:txBody>
      </p:sp>
      <p:sp>
        <p:nvSpPr>
          <p:cNvPr id="343" name="Google Shape;343;p13"/>
          <p:cNvSpPr txBox="1"/>
          <p:nvPr>
            <p:ph type="title"/>
          </p:nvPr>
        </p:nvSpPr>
        <p:spPr>
          <a:xfrm>
            <a:off x="1507400" y="1954896"/>
            <a:ext cx="7150200" cy="2460600"/>
          </a:xfrm>
          <a:prstGeom prst="rect">
            <a:avLst/>
          </a:prstGeom>
        </p:spPr>
        <p:txBody>
          <a:bodyPr anchorCtr="0" anchor="b" bIns="91425" lIns="91425" spcFirstLastPara="1" rIns="91425" wrap="square" tIns="91425">
            <a:noAutofit/>
          </a:bodyPr>
          <a:lstStyle/>
          <a:p>
            <a:pPr indent="-381000" lvl="0" marL="457200" rtl="0">
              <a:spcBef>
                <a:spcPts val="0"/>
              </a:spcBef>
              <a:spcAft>
                <a:spcPts val="0"/>
              </a:spcAft>
              <a:buSzPts val="2400"/>
              <a:buChar char="-"/>
            </a:pPr>
            <a:r>
              <a:rPr lang="en" sz="2400"/>
              <a:t>Over 5 million surgeries are performed each year in the U.S </a:t>
            </a:r>
            <a:endParaRPr sz="2400"/>
          </a:p>
          <a:p>
            <a:pPr indent="-381000" lvl="0" marL="457200" rtl="0">
              <a:spcBef>
                <a:spcPts val="0"/>
              </a:spcBef>
              <a:spcAft>
                <a:spcPts val="0"/>
              </a:spcAft>
              <a:buSzPts val="2400"/>
              <a:buChar char="-"/>
            </a:pPr>
            <a:r>
              <a:rPr lang="en" sz="2400"/>
              <a:t>Effects: numbness and difficulty walking depending on the surgery area: foot, ankle, brain, spinal cord and pelvic surgery</a:t>
            </a:r>
            <a:endParaRPr sz="2400"/>
          </a:p>
          <a:p>
            <a:pPr indent="-381000" lvl="0" marL="457200" rtl="0">
              <a:spcBef>
                <a:spcPts val="0"/>
              </a:spcBef>
              <a:spcAft>
                <a:spcPts val="0"/>
              </a:spcAft>
              <a:buSzPts val="2400"/>
              <a:buChar char="-"/>
            </a:pPr>
            <a:r>
              <a:rPr lang="en" sz="2400"/>
              <a:t>Concern: Serious injuries and extended recovery time</a:t>
            </a:r>
            <a:endParaRPr sz="2400"/>
          </a:p>
          <a:p>
            <a:pPr indent="0" lvl="0" marL="0" rtl="0">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14"/>
          <p:cNvSpPr txBox="1"/>
          <p:nvPr>
            <p:ph idx="4294967295" type="ctrTitle"/>
          </p:nvPr>
        </p:nvSpPr>
        <p:spPr>
          <a:xfrm>
            <a:off x="2290950" y="141000"/>
            <a:ext cx="4562100" cy="11598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Solution: Hermes</a:t>
            </a:r>
            <a:endParaRPr/>
          </a:p>
        </p:txBody>
      </p:sp>
      <p:sp>
        <p:nvSpPr>
          <p:cNvPr id="349" name="Google Shape;349;p14"/>
          <p:cNvSpPr txBox="1"/>
          <p:nvPr>
            <p:ph idx="4294967295" type="body"/>
          </p:nvPr>
        </p:nvSpPr>
        <p:spPr>
          <a:xfrm>
            <a:off x="1101425" y="1300800"/>
            <a:ext cx="7024800" cy="32829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Font typeface="Nixie One"/>
              <a:buChar char="-"/>
            </a:pPr>
            <a:r>
              <a:rPr lang="en" sz="2400">
                <a:solidFill>
                  <a:srgbClr val="19BBD5"/>
                </a:solidFill>
                <a:latin typeface="Nixie One"/>
                <a:ea typeface="Nixie One"/>
                <a:cs typeface="Nixie One"/>
                <a:sym typeface="Nixie One"/>
              </a:rPr>
              <a:t>Smart shoe designed for: an affordable price, User friendly interface</a:t>
            </a:r>
            <a:endParaRPr sz="2400">
              <a:solidFill>
                <a:srgbClr val="19BBD5"/>
              </a:solidFill>
              <a:latin typeface="Nixie One"/>
              <a:ea typeface="Nixie One"/>
              <a:cs typeface="Nixie One"/>
              <a:sym typeface="Nixie One"/>
            </a:endParaRPr>
          </a:p>
          <a:p>
            <a:pPr indent="-381000" lvl="0" marL="457200" rtl="0">
              <a:spcBef>
                <a:spcPts val="0"/>
              </a:spcBef>
              <a:spcAft>
                <a:spcPts val="0"/>
              </a:spcAft>
              <a:buClr>
                <a:srgbClr val="19BBD5"/>
              </a:buClr>
              <a:buSzPts val="2400"/>
              <a:buFont typeface="Nixie One"/>
              <a:buChar char="-"/>
            </a:pPr>
            <a:r>
              <a:rPr lang="en" sz="2400">
                <a:solidFill>
                  <a:srgbClr val="19BBD5"/>
                </a:solidFill>
                <a:latin typeface="Nixie One"/>
                <a:ea typeface="Nixie One"/>
                <a:cs typeface="Nixie One"/>
                <a:sym typeface="Nixie One"/>
              </a:rPr>
              <a:t>Increase Patient Mobility and Confidence </a:t>
            </a:r>
            <a:endParaRPr sz="2400">
              <a:solidFill>
                <a:srgbClr val="19BBD5"/>
              </a:solidFill>
              <a:latin typeface="Nixie One"/>
              <a:ea typeface="Nixie One"/>
              <a:cs typeface="Nixie One"/>
              <a:sym typeface="Nixie One"/>
            </a:endParaRPr>
          </a:p>
          <a:p>
            <a:pPr indent="-381000" lvl="0" marL="457200" rtl="0">
              <a:spcBef>
                <a:spcPts val="0"/>
              </a:spcBef>
              <a:spcAft>
                <a:spcPts val="0"/>
              </a:spcAft>
              <a:buClr>
                <a:srgbClr val="19BBD5"/>
              </a:buClr>
              <a:buSzPts val="2400"/>
              <a:buFont typeface="Nixie One"/>
              <a:buChar char="-"/>
            </a:pPr>
            <a:r>
              <a:rPr lang="en" sz="2400">
                <a:solidFill>
                  <a:srgbClr val="19BBD5"/>
                </a:solidFill>
                <a:latin typeface="Nixie One"/>
                <a:ea typeface="Nixie One"/>
                <a:cs typeface="Nixie One"/>
                <a:sym typeface="Nixie One"/>
              </a:rPr>
              <a:t>Reduce injuries and recovery time</a:t>
            </a:r>
            <a:endParaRPr sz="2400">
              <a:solidFill>
                <a:srgbClr val="19BBD5"/>
              </a:solidFill>
              <a:latin typeface="Nixie One"/>
              <a:ea typeface="Nixie One"/>
              <a:cs typeface="Nixie One"/>
              <a:sym typeface="Nixie One"/>
            </a:endParaRPr>
          </a:p>
          <a:p>
            <a:pPr indent="-381000" lvl="0" marL="457200" rtl="0">
              <a:spcBef>
                <a:spcPts val="0"/>
              </a:spcBef>
              <a:spcAft>
                <a:spcPts val="0"/>
              </a:spcAft>
              <a:buSzPts val="2400"/>
              <a:buFont typeface="Nixie One"/>
              <a:buChar char="-"/>
            </a:pPr>
            <a:r>
              <a:rPr lang="en" sz="2400">
                <a:solidFill>
                  <a:srgbClr val="19BBD5"/>
                </a:solidFill>
                <a:latin typeface="Nixie One"/>
                <a:ea typeface="Nixie One"/>
                <a:cs typeface="Nixie One"/>
                <a:sym typeface="Nixie One"/>
              </a:rPr>
              <a:t>Help patient take every step to a proper recovery</a:t>
            </a:r>
            <a:endParaRPr sz="2400">
              <a:solidFill>
                <a:srgbClr val="19BBD5"/>
              </a:solidFill>
              <a:latin typeface="Nixie One"/>
              <a:ea typeface="Nixie One"/>
              <a:cs typeface="Nixie One"/>
              <a:sym typeface="Nixie One"/>
            </a:endParaRPr>
          </a:p>
          <a:p>
            <a:pPr indent="-381000" lvl="0" marL="457200" rtl="0">
              <a:spcBef>
                <a:spcPts val="0"/>
              </a:spcBef>
              <a:spcAft>
                <a:spcPts val="0"/>
              </a:spcAft>
              <a:buClr>
                <a:srgbClr val="19BBD5"/>
              </a:buClr>
              <a:buSzPts val="2400"/>
              <a:buFont typeface="Nixie One"/>
              <a:buChar char="-"/>
            </a:pPr>
            <a:r>
              <a:rPr lang="en" sz="2400">
                <a:solidFill>
                  <a:srgbClr val="19BBD5"/>
                </a:solidFill>
                <a:latin typeface="Nixie One"/>
                <a:ea typeface="Nixie One"/>
                <a:cs typeface="Nixie One"/>
                <a:sym typeface="Nixie One"/>
              </a:rPr>
              <a:t>Place Hermes in reach of patients, one step at a time</a:t>
            </a:r>
            <a:endParaRPr sz="2400">
              <a:solidFill>
                <a:srgbClr val="19BBD5"/>
              </a:solidFill>
              <a:latin typeface="Nixie One"/>
              <a:ea typeface="Nixie One"/>
              <a:cs typeface="Nixie One"/>
              <a:sym typeface="Nixie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15"/>
          <p:cNvSpPr/>
          <p:nvPr/>
        </p:nvSpPr>
        <p:spPr>
          <a:xfrm rot="-5400000">
            <a:off x="1203375" y="593825"/>
            <a:ext cx="983100" cy="11184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5" name="Google Shape;355;p15"/>
          <p:cNvSpPr txBox="1"/>
          <p:nvPr>
            <p:ph idx="4294967295" type="ctrTitle"/>
          </p:nvPr>
        </p:nvSpPr>
        <p:spPr>
          <a:xfrm>
            <a:off x="2615600" y="257475"/>
            <a:ext cx="4991100" cy="1159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Sensor Distribution</a:t>
            </a:r>
            <a:endParaRPr sz="3600"/>
          </a:p>
        </p:txBody>
      </p:sp>
      <p:pic>
        <p:nvPicPr>
          <p:cNvPr descr="4ab60087b5c84129ad3fbc8647bb7283.png" id="356" name="Google Shape;356;p15"/>
          <p:cNvPicPr preferRelativeResize="0"/>
          <p:nvPr/>
        </p:nvPicPr>
        <p:blipFill rotWithShape="1">
          <a:blip r:embed="rId3">
            <a:alphaModFix/>
          </a:blip>
          <a:srcRect b="2097" l="5775" r="5784" t="2107"/>
          <a:stretch/>
        </p:blipFill>
        <p:spPr>
          <a:xfrm>
            <a:off x="4941325" y="1697337"/>
            <a:ext cx="2030525" cy="2691900"/>
          </a:xfrm>
          <a:prstGeom prst="rect">
            <a:avLst/>
          </a:prstGeom>
          <a:noFill/>
          <a:ln>
            <a:noFill/>
          </a:ln>
        </p:spPr>
      </p:pic>
      <p:pic>
        <p:nvPicPr>
          <p:cNvPr descr="new shoe sensor areas.png" id="357" name="Google Shape;357;p15"/>
          <p:cNvPicPr preferRelativeResize="0"/>
          <p:nvPr/>
        </p:nvPicPr>
        <p:blipFill>
          <a:blip r:embed="rId4">
            <a:alphaModFix/>
          </a:blip>
          <a:stretch>
            <a:fillRect/>
          </a:stretch>
        </p:blipFill>
        <p:spPr>
          <a:xfrm>
            <a:off x="2254125" y="1728200"/>
            <a:ext cx="2030525" cy="2691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16"/>
          <p:cNvSpPr txBox="1"/>
          <p:nvPr>
            <p:ph type="title"/>
          </p:nvPr>
        </p:nvSpPr>
        <p:spPr>
          <a:xfrm>
            <a:off x="2510925" y="345950"/>
            <a:ext cx="63276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Blueprint/Schematics</a:t>
            </a:r>
            <a:endParaRPr/>
          </a:p>
        </p:txBody>
      </p:sp>
      <p:pic>
        <p:nvPicPr>
          <p:cNvPr id="363" name="Google Shape;363;p16"/>
          <p:cNvPicPr preferRelativeResize="0"/>
          <p:nvPr/>
        </p:nvPicPr>
        <p:blipFill>
          <a:blip r:embed="rId4">
            <a:alphaModFix/>
          </a:blip>
          <a:stretch>
            <a:fillRect/>
          </a:stretch>
        </p:blipFill>
        <p:spPr>
          <a:xfrm>
            <a:off x="4752550" y="2974825"/>
            <a:ext cx="4085975" cy="1821175"/>
          </a:xfrm>
          <a:prstGeom prst="rect">
            <a:avLst/>
          </a:prstGeom>
          <a:noFill/>
          <a:ln>
            <a:noFill/>
          </a:ln>
        </p:spPr>
      </p:pic>
      <p:pic>
        <p:nvPicPr>
          <p:cNvPr descr="Shoe.png" id="364" name="Google Shape;364;p16"/>
          <p:cNvPicPr preferRelativeResize="0"/>
          <p:nvPr/>
        </p:nvPicPr>
        <p:blipFill>
          <a:blip r:embed="rId5">
            <a:alphaModFix/>
          </a:blip>
          <a:stretch>
            <a:fillRect/>
          </a:stretch>
        </p:blipFill>
        <p:spPr>
          <a:xfrm>
            <a:off x="1606000" y="1104175"/>
            <a:ext cx="3621374" cy="1697625"/>
          </a:xfrm>
          <a:prstGeom prst="rect">
            <a:avLst/>
          </a:prstGeom>
          <a:noFill/>
          <a:ln>
            <a:noFill/>
          </a:ln>
        </p:spPr>
      </p:pic>
      <p:pic>
        <p:nvPicPr>
          <p:cNvPr descr="Shoe1.png" id="365" name="Google Shape;365;p16"/>
          <p:cNvPicPr preferRelativeResize="0"/>
          <p:nvPr/>
        </p:nvPicPr>
        <p:blipFill>
          <a:blip r:embed="rId6">
            <a:alphaModFix/>
          </a:blip>
          <a:stretch>
            <a:fillRect/>
          </a:stretch>
        </p:blipFill>
        <p:spPr>
          <a:xfrm>
            <a:off x="189001" y="2940225"/>
            <a:ext cx="4330000" cy="1890383"/>
          </a:xfrm>
          <a:prstGeom prst="rect">
            <a:avLst/>
          </a:prstGeom>
          <a:noFill/>
          <a:ln>
            <a:noFill/>
          </a:ln>
        </p:spPr>
      </p:pic>
      <p:pic>
        <p:nvPicPr>
          <p:cNvPr descr="Shoe2.png" id="366" name="Google Shape;366;p16"/>
          <p:cNvPicPr preferRelativeResize="0"/>
          <p:nvPr/>
        </p:nvPicPr>
        <p:blipFill>
          <a:blip r:embed="rId7">
            <a:alphaModFix/>
          </a:blip>
          <a:stretch>
            <a:fillRect/>
          </a:stretch>
        </p:blipFill>
        <p:spPr>
          <a:xfrm>
            <a:off x="5367125" y="1104175"/>
            <a:ext cx="3711060" cy="169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17"/>
          <p:cNvSpPr txBox="1"/>
          <p:nvPr>
            <p:ph idx="1" type="body"/>
          </p:nvPr>
        </p:nvSpPr>
        <p:spPr>
          <a:xfrm>
            <a:off x="3972813" y="167850"/>
            <a:ext cx="6282300" cy="819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4000">
                <a:solidFill>
                  <a:srgbClr val="19BBD5"/>
                </a:solidFill>
              </a:rPr>
              <a:t>Application</a:t>
            </a:r>
            <a:endParaRPr sz="4000"/>
          </a:p>
        </p:txBody>
      </p:sp>
      <p:pic>
        <p:nvPicPr>
          <p:cNvPr id="372" name="Google Shape;372;p17"/>
          <p:cNvPicPr preferRelativeResize="0"/>
          <p:nvPr/>
        </p:nvPicPr>
        <p:blipFill rotWithShape="1">
          <a:blip r:embed="rId3">
            <a:alphaModFix/>
          </a:blip>
          <a:srcRect b="6089" l="9697" r="7486" t="12398"/>
          <a:stretch/>
        </p:blipFill>
        <p:spPr>
          <a:xfrm>
            <a:off x="1897700" y="990575"/>
            <a:ext cx="2024925" cy="3647800"/>
          </a:xfrm>
          <a:prstGeom prst="rect">
            <a:avLst/>
          </a:prstGeom>
          <a:noFill/>
          <a:ln>
            <a:noFill/>
          </a:ln>
        </p:spPr>
      </p:pic>
      <p:sp>
        <p:nvSpPr>
          <p:cNvPr id="373" name="Google Shape;373;p17"/>
          <p:cNvSpPr txBox="1"/>
          <p:nvPr/>
        </p:nvSpPr>
        <p:spPr>
          <a:xfrm>
            <a:off x="4113525" y="1057225"/>
            <a:ext cx="2625600" cy="336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600">
                <a:solidFill>
                  <a:srgbClr val="19BBD5"/>
                </a:solidFill>
                <a:latin typeface="Nixie One"/>
                <a:ea typeface="Nixie One"/>
                <a:cs typeface="Nixie One"/>
                <a:sym typeface="Nixie One"/>
              </a:rPr>
              <a:t>1.  Patient wears Hermes smart shoe</a:t>
            </a:r>
            <a:endParaRPr sz="1600">
              <a:solidFill>
                <a:srgbClr val="19BBD5"/>
              </a:solidFill>
              <a:latin typeface="Nixie One"/>
              <a:ea typeface="Nixie One"/>
              <a:cs typeface="Nixie One"/>
              <a:sym typeface="Nixie One"/>
            </a:endParaRPr>
          </a:p>
          <a:p>
            <a:pPr indent="0" lvl="0" marL="0" rtl="0">
              <a:spcBef>
                <a:spcPts val="0"/>
              </a:spcBef>
              <a:spcAft>
                <a:spcPts val="0"/>
              </a:spcAft>
              <a:buNone/>
            </a:pPr>
            <a:r>
              <a:t/>
            </a:r>
            <a:endParaRPr sz="1600">
              <a:solidFill>
                <a:srgbClr val="19BBD5"/>
              </a:solidFill>
              <a:latin typeface="Nixie One"/>
              <a:ea typeface="Nixie One"/>
              <a:cs typeface="Nixie One"/>
              <a:sym typeface="Nixie One"/>
            </a:endParaRPr>
          </a:p>
          <a:p>
            <a:pPr indent="0" lvl="0" marL="0">
              <a:spcBef>
                <a:spcPts val="0"/>
              </a:spcBef>
              <a:spcAft>
                <a:spcPts val="0"/>
              </a:spcAft>
              <a:buNone/>
            </a:pPr>
            <a:r>
              <a:rPr lang="en" sz="1600">
                <a:solidFill>
                  <a:srgbClr val="19BBD5"/>
                </a:solidFill>
                <a:latin typeface="Nixie One"/>
                <a:ea typeface="Nixie One"/>
                <a:cs typeface="Nixie One"/>
                <a:sym typeface="Nixie One"/>
              </a:rPr>
              <a:t>2. User opens application on iOS or Android device</a:t>
            </a:r>
            <a:endParaRPr sz="1600">
              <a:solidFill>
                <a:srgbClr val="19BBD5"/>
              </a:solidFill>
              <a:latin typeface="Nixie One"/>
              <a:ea typeface="Nixie One"/>
              <a:cs typeface="Nixie One"/>
              <a:sym typeface="Nixie One"/>
            </a:endParaRPr>
          </a:p>
          <a:p>
            <a:pPr indent="0" lvl="0" marL="0" rtl="0">
              <a:spcBef>
                <a:spcPts val="0"/>
              </a:spcBef>
              <a:spcAft>
                <a:spcPts val="0"/>
              </a:spcAft>
              <a:buNone/>
            </a:pPr>
            <a:r>
              <a:t/>
            </a:r>
            <a:endParaRPr sz="1600">
              <a:solidFill>
                <a:srgbClr val="19BBD5"/>
              </a:solidFill>
              <a:latin typeface="Nixie One"/>
              <a:ea typeface="Nixie One"/>
              <a:cs typeface="Nixie One"/>
              <a:sym typeface="Nixie One"/>
            </a:endParaRPr>
          </a:p>
          <a:p>
            <a:pPr indent="0" lvl="0" marL="0">
              <a:spcBef>
                <a:spcPts val="0"/>
              </a:spcBef>
              <a:spcAft>
                <a:spcPts val="0"/>
              </a:spcAft>
              <a:buNone/>
            </a:pPr>
            <a:r>
              <a:rPr lang="en" sz="1600">
                <a:solidFill>
                  <a:srgbClr val="19BBD5"/>
                </a:solidFill>
                <a:latin typeface="Nixie One"/>
                <a:ea typeface="Nixie One"/>
                <a:cs typeface="Nixie One"/>
                <a:sym typeface="Nixie One"/>
              </a:rPr>
              <a:t>3. Application detects pressure distribution</a:t>
            </a:r>
            <a:endParaRPr sz="1600">
              <a:solidFill>
                <a:srgbClr val="19BBD5"/>
              </a:solidFill>
              <a:latin typeface="Nixie One"/>
              <a:ea typeface="Nixie One"/>
              <a:cs typeface="Nixie One"/>
              <a:sym typeface="Nixie One"/>
            </a:endParaRPr>
          </a:p>
          <a:p>
            <a:pPr indent="0" lvl="0" marL="0" rtl="0">
              <a:spcBef>
                <a:spcPts val="0"/>
              </a:spcBef>
              <a:spcAft>
                <a:spcPts val="0"/>
              </a:spcAft>
              <a:buNone/>
            </a:pPr>
            <a:r>
              <a:t/>
            </a:r>
            <a:endParaRPr sz="1600">
              <a:solidFill>
                <a:srgbClr val="19BBD5"/>
              </a:solidFill>
              <a:latin typeface="Nixie One"/>
              <a:ea typeface="Nixie One"/>
              <a:cs typeface="Nixie One"/>
              <a:sym typeface="Nixie One"/>
            </a:endParaRPr>
          </a:p>
          <a:p>
            <a:pPr indent="0" lvl="0" marL="0" rtl="0">
              <a:spcBef>
                <a:spcPts val="0"/>
              </a:spcBef>
              <a:spcAft>
                <a:spcPts val="0"/>
              </a:spcAft>
              <a:buNone/>
            </a:pPr>
            <a:r>
              <a:rPr lang="en" sz="1600">
                <a:solidFill>
                  <a:srgbClr val="19BBD5"/>
                </a:solidFill>
                <a:latin typeface="Nixie One"/>
                <a:ea typeface="Nixie One"/>
                <a:cs typeface="Nixie One"/>
                <a:sym typeface="Nixie One"/>
              </a:rPr>
              <a:t>4. User rectifies steps and monitors progress</a:t>
            </a:r>
            <a:endParaRPr sz="1600">
              <a:solidFill>
                <a:srgbClr val="19BBD5"/>
              </a:solidFill>
              <a:latin typeface="Nixie One"/>
              <a:ea typeface="Nixie One"/>
              <a:cs typeface="Nixie One"/>
              <a:sym typeface="Nixie One"/>
            </a:endParaRPr>
          </a:p>
          <a:p>
            <a:pPr indent="0" lvl="0" marL="0" rtl="0">
              <a:spcBef>
                <a:spcPts val="0"/>
              </a:spcBef>
              <a:spcAft>
                <a:spcPts val="0"/>
              </a:spcAft>
              <a:buNone/>
            </a:pPr>
            <a:r>
              <a:t/>
            </a:r>
            <a:endParaRPr>
              <a:solidFill>
                <a:srgbClr val="19BBD5"/>
              </a:solidFill>
              <a:latin typeface="Nixie One"/>
              <a:ea typeface="Nixie One"/>
              <a:cs typeface="Nixie One"/>
              <a:sym typeface="Nixie One"/>
            </a:endParaRPr>
          </a:p>
        </p:txBody>
      </p:sp>
      <p:sp>
        <p:nvSpPr>
          <p:cNvPr id="374" name="Google Shape;374;p17"/>
          <p:cNvSpPr/>
          <p:nvPr/>
        </p:nvSpPr>
        <p:spPr>
          <a:xfrm>
            <a:off x="1847510" y="656325"/>
            <a:ext cx="2075120" cy="4163909"/>
          </a:xfrm>
          <a:custGeom>
            <a:rect b="b" l="l" r="r" t="t"/>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hermes smartshoe progress.png" id="375" name="Google Shape;375;p17"/>
          <p:cNvPicPr preferRelativeResize="0"/>
          <p:nvPr/>
        </p:nvPicPr>
        <p:blipFill>
          <a:blip r:embed="rId4">
            <a:alphaModFix/>
          </a:blip>
          <a:stretch>
            <a:fillRect/>
          </a:stretch>
        </p:blipFill>
        <p:spPr>
          <a:xfrm>
            <a:off x="7055575" y="1234350"/>
            <a:ext cx="1773808" cy="3160250"/>
          </a:xfrm>
          <a:prstGeom prst="rect">
            <a:avLst/>
          </a:prstGeom>
          <a:noFill/>
          <a:ln>
            <a:noFill/>
          </a:ln>
        </p:spPr>
      </p:pic>
      <p:sp>
        <p:nvSpPr>
          <p:cNvPr id="376" name="Google Shape;376;p17"/>
          <p:cNvSpPr/>
          <p:nvPr/>
        </p:nvSpPr>
        <p:spPr>
          <a:xfrm>
            <a:off x="6930025" y="638625"/>
            <a:ext cx="2024932" cy="4094994"/>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bluh.png" id="377" name="Google Shape;377;p17"/>
          <p:cNvPicPr preferRelativeResize="0"/>
          <p:nvPr/>
        </p:nvPicPr>
        <p:blipFill>
          <a:blip r:embed="rId5">
            <a:alphaModFix/>
          </a:blip>
          <a:stretch>
            <a:fillRect/>
          </a:stretch>
        </p:blipFill>
        <p:spPr>
          <a:xfrm>
            <a:off x="7101712" y="1234350"/>
            <a:ext cx="1681550" cy="140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18"/>
          <p:cNvSpPr txBox="1"/>
          <p:nvPr>
            <p:ph type="title"/>
          </p:nvPr>
        </p:nvSpPr>
        <p:spPr>
          <a:xfrm>
            <a:off x="2654375" y="248650"/>
            <a:ext cx="61425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RGB coding process</a:t>
            </a:r>
            <a:endParaRPr/>
          </a:p>
        </p:txBody>
      </p:sp>
      <p:pic>
        <p:nvPicPr>
          <p:cNvPr descr="Screen Shot 2017-03-21 at 2.51.17 PM.png" id="383" name="Google Shape;383;p18"/>
          <p:cNvPicPr preferRelativeResize="0"/>
          <p:nvPr/>
        </p:nvPicPr>
        <p:blipFill>
          <a:blip r:embed="rId3">
            <a:alphaModFix/>
          </a:blip>
          <a:stretch>
            <a:fillRect/>
          </a:stretch>
        </p:blipFill>
        <p:spPr>
          <a:xfrm>
            <a:off x="502600" y="971050"/>
            <a:ext cx="4078926" cy="3944751"/>
          </a:xfrm>
          <a:prstGeom prst="rect">
            <a:avLst/>
          </a:prstGeom>
          <a:noFill/>
          <a:ln>
            <a:noFill/>
          </a:ln>
        </p:spPr>
      </p:pic>
      <p:pic>
        <p:nvPicPr>
          <p:cNvPr descr="Screen Shot 2017-03-21 at 2.53.53 PM.png" id="384" name="Google Shape;384;p18"/>
          <p:cNvPicPr preferRelativeResize="0"/>
          <p:nvPr/>
        </p:nvPicPr>
        <p:blipFill>
          <a:blip r:embed="rId4">
            <a:alphaModFix/>
          </a:blip>
          <a:stretch>
            <a:fillRect/>
          </a:stretch>
        </p:blipFill>
        <p:spPr>
          <a:xfrm>
            <a:off x="7031175" y="1509170"/>
            <a:ext cx="1631375" cy="3019118"/>
          </a:xfrm>
          <a:prstGeom prst="rect">
            <a:avLst/>
          </a:prstGeom>
          <a:noFill/>
          <a:ln>
            <a:noFill/>
          </a:ln>
        </p:spPr>
      </p:pic>
      <p:pic>
        <p:nvPicPr>
          <p:cNvPr descr="Screen Shot 2017-03-21 at 2.53.41 PM.png" id="385" name="Google Shape;385;p18"/>
          <p:cNvPicPr preferRelativeResize="0"/>
          <p:nvPr/>
        </p:nvPicPr>
        <p:blipFill>
          <a:blip r:embed="rId5">
            <a:alphaModFix/>
          </a:blip>
          <a:stretch>
            <a:fillRect/>
          </a:stretch>
        </p:blipFill>
        <p:spPr>
          <a:xfrm>
            <a:off x="5082113" y="1498588"/>
            <a:ext cx="1631375" cy="304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19"/>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91" name="Google Shape;391;p19"/>
          <p:cNvSpPr txBox="1"/>
          <p:nvPr>
            <p:ph idx="1" type="body"/>
          </p:nvPr>
        </p:nvSpPr>
        <p:spPr>
          <a:xfrm>
            <a:off x="1732700" y="2255125"/>
            <a:ext cx="4944300" cy="1659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392" name="Google Shape;392;p19"/>
          <p:cNvPicPr preferRelativeResize="0"/>
          <p:nvPr/>
        </p:nvPicPr>
        <p:blipFill>
          <a:blip r:embed="rId3">
            <a:alphaModFix/>
          </a:blip>
          <a:stretch>
            <a:fillRect/>
          </a:stretch>
        </p:blipFill>
        <p:spPr>
          <a:xfrm>
            <a:off x="1732701" y="687812"/>
            <a:ext cx="6003399" cy="376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